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9" r:id="rId4"/>
    <p:sldId id="267" r:id="rId5"/>
    <p:sldId id="268" r:id="rId6"/>
    <p:sldId id="265" r:id="rId7"/>
    <p:sldId id="257" r:id="rId8"/>
    <p:sldId id="266" r:id="rId9"/>
    <p:sldId id="270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457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2" y="-3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8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9903421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9903421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9903421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2513" y="2079812"/>
            <a:ext cx="7800975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2513" y="3959352"/>
            <a:ext cx="7800975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274638"/>
            <a:ext cx="2135981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274638"/>
            <a:ext cx="6284119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513" y="2130552"/>
            <a:ext cx="7800975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2513" y="4572000"/>
            <a:ext cx="7800975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89660" y="1901952"/>
            <a:ext cx="371475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1590" y="1901952"/>
            <a:ext cx="371475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9660" y="1837464"/>
            <a:ext cx="371475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89660" y="2740733"/>
            <a:ext cx="371475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1590" y="1837464"/>
            <a:ext cx="371475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1590" y="2740733"/>
            <a:ext cx="371475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288" y="0"/>
            <a:ext cx="9903422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288" y="0"/>
            <a:ext cx="9903422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02" y="2350008"/>
            <a:ext cx="341757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475" y="758952"/>
            <a:ext cx="5386388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69902" y="4361688"/>
            <a:ext cx="341757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288" y="0"/>
            <a:ext cx="9903422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902" y="2350008"/>
            <a:ext cx="341757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2534" y="506104"/>
            <a:ext cx="5572127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69902" y="4361688"/>
            <a:ext cx="341757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6480048"/>
            <a:ext cx="9903422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660" y="467360"/>
            <a:ext cx="772668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9660" y="1901953"/>
            <a:ext cx="772668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11568" y="6601968"/>
            <a:ext cx="780098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/>
              <a:pPr/>
              <a:t>19.03.2014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89660" y="6601968"/>
            <a:ext cx="5817299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96275" y="6601968"/>
            <a:ext cx="52006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22368" y="1919038"/>
            <a:ext cx="7800975" cy="3004654"/>
          </a:xfrm>
        </p:spPr>
        <p:txBody>
          <a:bodyPr>
            <a:normAutofit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4800" b="1" i="0" dirty="0" smtClean="0">
                <a:solidFill>
                  <a:srgbClr val="0000CC"/>
                </a:solidFill>
                <a:latin typeface="Book Antiqua" pitchFamily="18" charset="0"/>
                <a:cs typeface="Arial" pitchFamily="34" charset="0"/>
              </a:rPr>
              <a:t>Как создать территориальное общественное самоуправление (ТОС)?</a:t>
            </a:r>
            <a:endParaRPr lang="ru-RU" sz="4800" b="1" i="0" dirty="0">
              <a:solidFill>
                <a:srgbClr val="0000CC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4691" y="140677"/>
            <a:ext cx="806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Администрация города Волгодонска</a:t>
            </a:r>
          </a:p>
          <a:p>
            <a:pPr algn="ctr"/>
            <a:endParaRPr lang="ru-RU" b="1" dirty="0" smtClean="0">
              <a:latin typeface="+mj-lt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Отдел по организационной работе и взаимодействию </a:t>
            </a:r>
          </a:p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с общественными организациями </a:t>
            </a:r>
            <a:endParaRPr lang="ru-RU" b="1" dirty="0">
              <a:latin typeface="+mj-lt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3565" y="135601"/>
            <a:ext cx="664866" cy="8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D:\ДОКУМЕНТЫ !\Программа 2011-2013гг\2014г\Человек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81" y="147935"/>
            <a:ext cx="1449474" cy="1275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4330" y="1595008"/>
            <a:ext cx="2768600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Территориальное общественное самоуправление (ТОС)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96825" y="1351647"/>
            <a:ext cx="6076635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самоорганизация граждан по месту их жительства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на части территории муниципального образования «Город Волгодонск»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для самостоятельного и под свою ответственность осуществления собственных инициатив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по вопросам местного значения непосредственно населением или через создаваемые им органы ТОС.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7060" y="4067390"/>
            <a:ext cx="2637252" cy="79601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Предмет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деятельности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ТОС</a:t>
            </a:r>
            <a:endParaRPr kumimoji="0" lang="ru-RU" sz="1600" b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506875" y="3732497"/>
            <a:ext cx="6069204" cy="1357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создание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j-lt"/>
              </a:rPr>
              <a:t>эффективного  социального партнёрства власти и населения, поддержка гражданских инициатив, формирование системы общественного согласия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на основе общности традиций, интересов и общечеловеческих ценностей.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0580" y="140677"/>
            <a:ext cx="9304774" cy="681037"/>
            <a:chOff x="120580" y="140677"/>
            <a:chExt cx="9304774" cy="681037"/>
          </a:xfrm>
        </p:grpSpPr>
        <p:pic>
          <p:nvPicPr>
            <p:cNvPr id="11" name="Picture 5" descr="D:\ДОКУМЕНТЫ !\Программа 2011-2013гг\2014г\Человеки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580" y="140677"/>
              <a:ext cx="773722" cy="681037"/>
            </a:xfrm>
            <a:prstGeom prst="rect">
              <a:avLst/>
            </a:prstGeom>
            <a:noFill/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773723" y="703385"/>
              <a:ext cx="7707086" cy="200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05319" y="381837"/>
              <a:ext cx="8320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00CC"/>
                  </a:solidFill>
                </a:rPr>
                <a:t>Как создать территориальное общественное самоуправление (ТОС)?</a:t>
              </a:r>
              <a:endParaRPr lang="ru-RU" sz="14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14" name="Равнобедренный треугольник 13"/>
          <p:cNvSpPr/>
          <p:nvPr/>
        </p:nvSpPr>
        <p:spPr>
          <a:xfrm rot="5400000">
            <a:off x="3057231" y="4422093"/>
            <a:ext cx="428688" cy="128955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3028762" y="1941825"/>
            <a:ext cx="428688" cy="128955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0580" y="140677"/>
            <a:ext cx="9304774" cy="681037"/>
            <a:chOff x="120580" y="140677"/>
            <a:chExt cx="9304774" cy="681037"/>
          </a:xfrm>
        </p:grpSpPr>
        <p:pic>
          <p:nvPicPr>
            <p:cNvPr id="5" name="Picture 5" descr="D:\ДОКУМЕНТЫ !\Программа 2011-2013гг\2014г\Человеки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580" y="140677"/>
              <a:ext cx="773722" cy="681037"/>
            </a:xfrm>
            <a:prstGeom prst="rect">
              <a:avLst/>
            </a:prstGeom>
            <a:noFill/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773723" y="703385"/>
              <a:ext cx="7707086" cy="200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05319" y="381837"/>
              <a:ext cx="8320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00CC"/>
                  </a:solidFill>
                </a:rPr>
                <a:t>Как создать территориальное общественное самоуправление (ТОС)?</a:t>
              </a:r>
              <a:endParaRPr lang="ru-RU" sz="14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59707" y="1698789"/>
            <a:ext cx="8564679" cy="46166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Европейская Хартия местного самоуправления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Конституция Российской Федерации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Федеральный закон от 06.10.2003 №131-ФЗ (ред. от 25.11.2013) «Об общих принципах организации местного самоуправления в Российской Федерации»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Федеральный закон от 12.01.1996 №7-ФЗ (ред. от 02.07.2013, с </a:t>
            </a:r>
            <a:r>
              <a:rPr lang="ru-RU" sz="1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изм</a:t>
            </a: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от 02.11.2013) «О некоммерческих организациях»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Устав муниципального образования «Город Волгодонск»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Решение Волгодонской городской Думы №123 от 16.11.2011 (в ред. от 19.12.2013) «Об организации и осуществлении территориального общественного самоуправления на территории муниципального образования «Город Волгодонск»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Постановление Администрации города Волгодонска от 03.05.2012 №1190 «Об утверждении типового устава территориального общественного самоуправления»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Решение Волгодонской городской Думы №8 от 08.08.2012 «Об утверждении Порядка регистрации уставов территориального общественного самоуправления в городе Волгодонске»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Распоряжение Администрации города Волгодонска от 14.08.2013 №163 «Об определении структурного подразделения Администрации города Волгодонска, уполномоченного осуществлять регистрацию и вести реестр уставов территориального общественного самоуправления в городе Волгодонске»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Постановление Администрации города Волгодонска от 10.12.2013 №4919 «Об утверждении положения о порядке ведения реестра уставов территориального общественного самоуправления в городе Волгодонске и обеспечения доступности сведений, включенных в реестр уставов»</a:t>
            </a: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3191" y="990060"/>
            <a:ext cx="8541099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Правовая основа осуществления ТОС  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 муниципальном образовании «Город Волгодонск»</a:t>
            </a:r>
            <a:endParaRPr lang="ru-RU" sz="20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4"/>
          <p:cNvSpPr>
            <a:spLocks noGrp="1" noChangeArrowheads="1"/>
          </p:cNvSpPr>
          <p:nvPr>
            <p:ph type="title"/>
          </p:nvPr>
        </p:nvSpPr>
        <p:spPr>
          <a:xfrm>
            <a:off x="2457906" y="803869"/>
            <a:ext cx="4572032" cy="433948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Полномочия органов ТОС</a:t>
            </a:r>
          </a:p>
        </p:txBody>
      </p:sp>
      <p:sp>
        <p:nvSpPr>
          <p:cNvPr id="23" name="Rectangle 34"/>
          <p:cNvSpPr txBox="1">
            <a:spLocks noChangeArrowheads="1"/>
          </p:cNvSpPr>
          <p:nvPr/>
        </p:nvSpPr>
        <p:spPr>
          <a:xfrm>
            <a:off x="1100583" y="1666445"/>
            <a:ext cx="8344867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представляют интересы населения</a:t>
            </a:r>
            <a:r>
              <a:rPr kumimoji="0" lang="ru-RU" sz="1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, проживающего на соответствующей территории, для решения местных вопросов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100583" y="2309387"/>
            <a:ext cx="8344867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обеспечивают и</a:t>
            </a:r>
            <a:r>
              <a:rPr kumimoji="0" lang="ru-RU" sz="14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сполнение</a:t>
            </a: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 решений</a:t>
            </a:r>
            <a:r>
              <a:rPr kumimoji="0" lang="ru-RU" sz="1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, принятых на собраниях и конференциях граждан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00584" y="2738015"/>
            <a:ext cx="833481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занимаются </a:t>
            </a:r>
            <a:r>
              <a:rPr lang="ru-RU" sz="1400" b="1" dirty="0" smtClean="0">
                <a:solidFill>
                  <a:srgbClr val="0000CC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решением  вопросов благоустройства, поддержания порядка и чистоты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в том   числе   привлечения  жителей  на  добровольной  основе  к  выполнению общественных работ на соответствующей территории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00584" y="3595271"/>
            <a:ext cx="832477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1400" b="1" dirty="0" smtClean="0">
                <a:solidFill>
                  <a:srgbClr val="0000CC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ведут работу с детьми и подростками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в том числе:</a:t>
            </a:r>
            <a:endParaRPr lang="ru-RU" sz="1400" dirty="0" smtClean="0">
              <a:latin typeface="+mj-lt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- организация отдыха детей в каникулярное время;</a:t>
            </a:r>
            <a:endParaRPr lang="ru-RU" sz="1400" dirty="0" smtClean="0">
              <a:latin typeface="+mj-lt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организациия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детских клубов на территории ТОС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00584" y="4452527"/>
            <a:ext cx="833481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 установленном законом порядке </a:t>
            </a:r>
            <a:r>
              <a:rPr lang="ru-RU" sz="1400" b="1" dirty="0" smtClean="0">
                <a:solidFill>
                  <a:srgbClr val="0000CC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оказывают содействия правоохранительным органам 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 поддержании общественного порядка на территории ТОС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4351807" y="1344180"/>
            <a:ext cx="213520" cy="794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1756936" y="3809585"/>
            <a:ext cx="4714908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00518" y="1452131"/>
            <a:ext cx="3857652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0518" y="2452263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00518" y="1952197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00518" y="3095205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00518" y="5452659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00518" y="6167039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100583" y="5952725"/>
            <a:ext cx="832477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осуществление иной деятельности</a:t>
            </a:r>
            <a:r>
              <a:rPr lang="ru-RU" sz="1400" dirty="0" smtClean="0">
                <a:latin typeface="+mj-lt"/>
                <a:cs typeface="Times New Roman" pitchFamily="18" charset="0"/>
              </a:rPr>
              <a:t>, не противоречащей действующему законодательству и служащей достижению уставных целей</a:t>
            </a:r>
            <a:endParaRPr lang="ru-RU" sz="1400" dirty="0">
              <a:latin typeface="+mj-lt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00584" y="5095469"/>
            <a:ext cx="832477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+mj-lt"/>
                <a:cs typeface="Times New Roman" pitchFamily="18" charset="0"/>
              </a:rPr>
              <a:t>содействие в </a:t>
            </a:r>
            <a:r>
              <a:rPr lang="ru-RU" sz="14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проведении акций милосердия и благотворительности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органами местного самоуправления, благотворительными фондами, гражданами и их объединениями, участие в распределении гуманитарной и иной помощи</a:t>
            </a:r>
            <a:endParaRPr lang="ru-RU" sz="1400" dirty="0">
              <a:latin typeface="+mj-lt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00518" y="3952461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00518" y="4738279"/>
            <a:ext cx="500066" cy="1588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120580" y="140677"/>
            <a:ext cx="9304774" cy="681037"/>
            <a:chOff x="120580" y="140677"/>
            <a:chExt cx="9304774" cy="681037"/>
          </a:xfrm>
        </p:grpSpPr>
        <p:pic>
          <p:nvPicPr>
            <p:cNvPr id="41" name="Picture 5" descr="D:\ДОКУМЕНТЫ !\Программа 2011-2013гг\2014г\Человеки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580" y="140677"/>
              <a:ext cx="773722" cy="681037"/>
            </a:xfrm>
            <a:prstGeom prst="rect">
              <a:avLst/>
            </a:prstGeom>
            <a:noFill/>
          </p:spPr>
        </p:pic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773723" y="703385"/>
              <a:ext cx="7707086" cy="200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105319" y="381837"/>
              <a:ext cx="8320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00CC"/>
                  </a:solidFill>
                </a:rPr>
                <a:t>Как создать территориальное общественное самоуправление (ТОС)?</a:t>
              </a:r>
              <a:endParaRPr lang="ru-RU" sz="1400" b="1" dirty="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20580" y="140677"/>
            <a:ext cx="9304774" cy="681037"/>
            <a:chOff x="120580" y="140677"/>
            <a:chExt cx="9304774" cy="681037"/>
          </a:xfrm>
        </p:grpSpPr>
        <p:pic>
          <p:nvPicPr>
            <p:cNvPr id="13" name="Picture 5" descr="D:\ДОКУМЕНТЫ !\Программа 2011-2013гг\2014г\Человеки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580" y="140677"/>
              <a:ext cx="773722" cy="681037"/>
            </a:xfrm>
            <a:prstGeom prst="rect">
              <a:avLst/>
            </a:prstGeom>
            <a:noFill/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773723" y="703385"/>
              <a:ext cx="7707086" cy="200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105319" y="381837"/>
              <a:ext cx="8320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00CC"/>
                  </a:solidFill>
                </a:rPr>
                <a:t>Как создать территориальное общественное самоуправление (ТОС)?</a:t>
              </a:r>
              <a:endParaRPr lang="ru-RU" sz="14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0034" y="933068"/>
            <a:ext cx="1143008" cy="4001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Этап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8906" y="1594858"/>
            <a:ext cx="4722725" cy="4001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Работа инициативной группы</a:t>
            </a:r>
            <a:endParaRPr lang="ru-RU" sz="20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934" y="3908810"/>
            <a:ext cx="2270927" cy="254685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ru-RU" sz="1450" i="1" dirty="0" smtClean="0">
                <a:solidFill>
                  <a:schemeClr val="tx1"/>
                </a:solidFill>
                <a:latin typeface="+mj-lt"/>
                <a:ea typeface="Lucida Sans Unicode" pitchFamily="34" charset="0"/>
                <a:cs typeface="Times New Roman" pitchFamily="18" charset="0"/>
              </a:rPr>
              <a:t>* </a:t>
            </a:r>
            <a:r>
              <a:rPr lang="ru-RU" sz="1450" b="1" i="1" dirty="0" smtClean="0">
                <a:solidFill>
                  <a:srgbClr val="0000CC"/>
                </a:solidFill>
                <a:latin typeface="+mj-lt"/>
                <a:ea typeface="Lucida Sans Unicode" pitchFamily="34" charset="0"/>
                <a:cs typeface="Times New Roman" pitchFamily="18" charset="0"/>
              </a:rPr>
              <a:t>В течение 3-х месяцев со дня вступления в силу решения Волгодонской городской Думы </a:t>
            </a:r>
            <a:r>
              <a:rPr lang="ru-RU" sz="1450" i="1" dirty="0" smtClean="0">
                <a:solidFill>
                  <a:schemeClr val="tx1"/>
                </a:solidFill>
                <a:latin typeface="+mj-lt"/>
                <a:ea typeface="Lucida Sans Unicode" pitchFamily="34" charset="0"/>
                <a:cs typeface="Times New Roman" pitchFamily="18" charset="0"/>
              </a:rPr>
              <a:t>об установлении границ территории, на которой предполагается осуществление ТОС, </a:t>
            </a:r>
          </a:p>
          <a:p>
            <a:pPr lvl="0" algn="ctr"/>
            <a:r>
              <a:rPr lang="ru-RU" sz="1450" b="1" i="1" dirty="0" smtClean="0">
                <a:solidFill>
                  <a:srgbClr val="0000CC"/>
                </a:solidFill>
                <a:latin typeface="+mj-lt"/>
                <a:ea typeface="Lucida Sans Unicode" pitchFamily="34" charset="0"/>
                <a:cs typeface="Times New Roman" pitchFamily="18" charset="0"/>
              </a:rPr>
              <a:t>ТОС должно быть  учреждено (создано)</a:t>
            </a:r>
            <a:r>
              <a:rPr lang="ru-RU" sz="1450" b="1" i="1" dirty="0" smtClean="0">
                <a:solidFill>
                  <a:schemeClr val="tx1"/>
                </a:solidFill>
                <a:latin typeface="+mj-lt"/>
                <a:ea typeface="Lucida Sans Unicode" pitchFamily="34" charset="0"/>
                <a:cs typeface="Times New Roman" pitchFamily="18" charset="0"/>
              </a:rPr>
              <a:t>.</a:t>
            </a:r>
            <a:endParaRPr lang="ru-RU" sz="14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3731" y="2194307"/>
            <a:ext cx="6732396" cy="6924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3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Избирает председателя, заместителя председателя и секретаря инициативной группы, оформляет соответствующий протокол</a:t>
            </a:r>
            <a:r>
              <a:rPr lang="ru-RU" sz="13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1300" dirty="0" smtClean="0">
                <a:latin typeface="+mj-lt"/>
                <a:cs typeface="Times New Roman" pitchFamily="18" charset="0"/>
              </a:rPr>
              <a:t>с указанием членов инициативной группы.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3731" y="3061610"/>
            <a:ext cx="6722348" cy="6924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r>
              <a:rPr lang="ru-RU" sz="13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Определяет границы территории</a:t>
            </a:r>
            <a:r>
              <a:rPr lang="ru-RU" sz="1300" dirty="0" smtClean="0">
                <a:latin typeface="+mj-lt"/>
                <a:cs typeface="Times New Roman" pitchFamily="18" charset="0"/>
              </a:rPr>
              <a:t>, на которой предполагается осуществление ТОС </a:t>
            </a:r>
            <a:r>
              <a:rPr lang="ru-RU" sz="1300" b="1" i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(инициативная группа вправе организовать проведение заочного собрания граждан по данному вопросу).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63780" y="3951212"/>
            <a:ext cx="6722347" cy="109260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3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Обращается в Волгодонскую городскую Думу </a:t>
            </a:r>
            <a:r>
              <a:rPr lang="ru-RU" sz="1300" dirty="0" smtClean="0">
                <a:latin typeface="+mj-lt"/>
                <a:cs typeface="Times New Roman" pitchFamily="18" charset="0"/>
              </a:rPr>
              <a:t>с предложением об установлении границ территории, на которой предполагается осуществление ТОС. </a:t>
            </a:r>
          </a:p>
          <a:p>
            <a:pPr algn="ctr"/>
            <a:r>
              <a:rPr lang="ru-RU" sz="1300" b="1" dirty="0" err="1" smtClean="0">
                <a:solidFill>
                  <a:srgbClr val="0000CC"/>
                </a:solidFill>
                <a:latin typeface="+mj-lt"/>
                <a:ea typeface="Arial" pitchFamily="34" charset="0"/>
                <a:cs typeface="Times New Roman" pitchFamily="18" charset="0"/>
              </a:rPr>
              <a:t>Волгодонская</a:t>
            </a:r>
            <a:r>
              <a:rPr lang="ru-RU" sz="1300" b="1" dirty="0" smtClean="0">
                <a:solidFill>
                  <a:srgbClr val="0000CC"/>
                </a:solidFill>
                <a:latin typeface="+mj-lt"/>
                <a:ea typeface="Arial" pitchFamily="34" charset="0"/>
                <a:cs typeface="Times New Roman" pitchFamily="18" charset="0"/>
              </a:rPr>
              <a:t> городская Дума в течение 1-го месяца со дня поступления предложения об установлении границ ТОС рассматривает данное предложение и принимает решение об установлении границ или отказе в их установлении *.</a:t>
            </a:r>
            <a:r>
              <a:rPr lang="ru-RU" sz="13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 </a:t>
            </a:r>
            <a:endParaRPr lang="ru-RU" sz="1300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10153" y="880628"/>
            <a:ext cx="750612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>
                <a:latin typeface="+mj-lt"/>
                <a:cs typeface="Times New Roman" pitchFamily="18" charset="0"/>
              </a:rPr>
              <a:t>определяется инициативная группа в количестве </a:t>
            </a:r>
            <a:r>
              <a:rPr lang="ru-RU" sz="14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не менее 10 человек</a:t>
            </a:r>
            <a:r>
              <a:rPr lang="ru-RU" sz="1400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, </a:t>
            </a:r>
            <a:r>
              <a:rPr lang="ru-RU" sz="14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проживающих на соответствующей территории и обладающих избирательным правом</a:t>
            </a:r>
            <a:r>
              <a:rPr lang="ru-RU" sz="1400" dirty="0" smtClean="0">
                <a:latin typeface="+mj-lt"/>
                <a:cs typeface="Times New Roman" pitchFamily="18" charset="0"/>
              </a:rPr>
              <a:t>.</a:t>
            </a:r>
            <a:endParaRPr lang="ru-RU" sz="1400" dirty="0">
              <a:latin typeface="+mj-lt"/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1630365" y="1055894"/>
            <a:ext cx="428688" cy="128955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78901" y="5412620"/>
            <a:ext cx="2425664" cy="33855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a typeface="Arial" pitchFamily="34" charset="0"/>
                <a:cs typeface="Times New Roman" pitchFamily="18" charset="0"/>
              </a:rPr>
              <a:t>установлении границ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63754" y="5442762"/>
            <a:ext cx="2928958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a typeface="Arial" pitchFamily="34" charset="0"/>
                <a:cs typeface="Times New Roman" pitchFamily="18" charset="0"/>
              </a:rPr>
              <a:t>отказе в их установлении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0654" y="5770754"/>
            <a:ext cx="2914023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cs typeface="Times New Roman" pitchFamily="18" charset="0"/>
              </a:rPr>
              <a:t>данное решение может быть обжаловано в судебном порядке</a:t>
            </a: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4386103" y="5169875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0800000">
            <a:off x="7593202" y="5181599"/>
            <a:ext cx="447153" cy="13450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6200000">
            <a:off x="2739848" y="5523242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20580" y="140677"/>
            <a:ext cx="9304774" cy="681037"/>
            <a:chOff x="120580" y="140677"/>
            <a:chExt cx="9304774" cy="681037"/>
          </a:xfrm>
        </p:grpSpPr>
        <p:pic>
          <p:nvPicPr>
            <p:cNvPr id="9" name="Picture 5" descr="D:\ДОКУМЕНТЫ !\Программа 2011-2013гг\2014г\Человеки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580" y="140677"/>
              <a:ext cx="773722" cy="681037"/>
            </a:xfrm>
            <a:prstGeom prst="rect">
              <a:avLst/>
            </a:prstGeom>
            <a:noFill/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773723" y="703385"/>
              <a:ext cx="7707086" cy="200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105319" y="381837"/>
              <a:ext cx="8320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00CC"/>
                  </a:solidFill>
                </a:rPr>
                <a:t>Как создать территориальное общественное самоуправление (ТОС)?</a:t>
              </a:r>
              <a:endParaRPr lang="ru-RU" sz="14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114989" y="2849494"/>
            <a:ext cx="6629784" cy="95410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 smtClean="0">
                <a:cs typeface="Times New Roman" pitchFamily="18" charset="0"/>
              </a:rPr>
              <a:t>В случае принятия Волгодонской городской Думой </a:t>
            </a:r>
            <a:r>
              <a:rPr lang="ru-RU" sz="1400" dirty="0" smtClean="0">
                <a:ea typeface="Arial" pitchFamily="34" charset="0"/>
                <a:cs typeface="Times New Roman" pitchFamily="18" charset="0"/>
              </a:rPr>
              <a:t>решения об установлении границ инициативной группой </a:t>
            </a:r>
            <a:r>
              <a:rPr lang="ru-RU" sz="1400" b="1" dirty="0" smtClean="0">
                <a:solidFill>
                  <a:srgbClr val="0000CC"/>
                </a:solidFill>
                <a:ea typeface="Arial" pitchFamily="34" charset="0"/>
                <a:cs typeface="Times New Roman" pitchFamily="18" charset="0"/>
              </a:rPr>
              <a:t>принимается </a:t>
            </a:r>
            <a:r>
              <a:rPr lang="ru-RU" sz="1400" b="1" dirty="0" smtClean="0">
                <a:solidFill>
                  <a:srgbClr val="0000CC"/>
                </a:solidFill>
                <a:cs typeface="Times New Roman" pitchFamily="18" charset="0"/>
              </a:rPr>
              <a:t>решение о проведении учредительного собрания или конференции граждан **</a:t>
            </a:r>
            <a:r>
              <a:rPr lang="ru-RU" sz="1400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00CC"/>
                </a:solidFill>
                <a:cs typeface="Times New Roman" pitchFamily="18" charset="0"/>
              </a:rPr>
              <a:t>(в зависимости от числа жителей, проживающих на данной территории).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04942" y="4085136"/>
            <a:ext cx="6637594" cy="13849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 smtClean="0">
                <a:solidFill>
                  <a:srgbClr val="0000CC"/>
                </a:solidFill>
                <a:cs typeface="Times New Roman" pitchFamily="18" charset="0"/>
              </a:rPr>
              <a:t>Не менее чем за 14 дней </a:t>
            </a:r>
            <a:r>
              <a:rPr lang="ru-RU" sz="1400" dirty="0" smtClean="0">
                <a:cs typeface="Times New Roman" pitchFamily="18" charset="0"/>
              </a:rPr>
              <a:t>до проведения учредительного собрания или конференции </a:t>
            </a:r>
            <a:r>
              <a:rPr lang="ru-RU" sz="1400" b="1" dirty="0" smtClean="0">
                <a:solidFill>
                  <a:srgbClr val="0000CC"/>
                </a:solidFill>
                <a:cs typeface="Times New Roman" pitchFamily="18" charset="0"/>
              </a:rPr>
              <a:t>извещает граждан соответствующей территории, Администрацию города Волгодонска и Волгодонскую городскую Думу</a:t>
            </a:r>
            <a:r>
              <a:rPr lang="ru-RU" sz="1400" dirty="0" smtClean="0">
                <a:cs typeface="Times New Roman" pitchFamily="18" charset="0"/>
              </a:rPr>
              <a:t> о намерении жителей  организовать ТОС на соответствующей территории, с указанием даты, места и времени проведения учредительного собрания или конференции.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94893" y="5722712"/>
            <a:ext cx="6627546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 smtClean="0">
                <a:solidFill>
                  <a:srgbClr val="0000CC"/>
                </a:solidFill>
                <a:cs typeface="Times New Roman" pitchFamily="18" charset="0"/>
              </a:rPr>
              <a:t>Самостоятельно организует подготовку и проведение собрания или конференции</a:t>
            </a:r>
            <a:r>
              <a:rPr lang="ru-RU" sz="1400" dirty="0" smtClean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ru-RU" sz="1400" dirty="0" smtClean="0">
                <a:cs typeface="Times New Roman" pitchFamily="18" charset="0"/>
              </a:rPr>
              <a:t>граждан и выборы членов ОТОС.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3133" y="2931672"/>
            <a:ext cx="2379293" cy="323165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200" b="1" i="1" dirty="0" smtClean="0">
                <a:solidFill>
                  <a:srgbClr val="0000CC"/>
                </a:solidFill>
                <a:ea typeface="Arial" pitchFamily="34" charset="0"/>
                <a:cs typeface="Times New Roman" pitchFamily="18" charset="0"/>
              </a:rPr>
              <a:t>** В случае проведения конференции инициативная группа:</a:t>
            </a:r>
            <a:endParaRPr lang="ru-RU" sz="1200" b="1" i="1" dirty="0" smtClean="0">
              <a:solidFill>
                <a:srgbClr val="0000CC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200" i="1" dirty="0" smtClean="0">
                <a:solidFill>
                  <a:schemeClr val="tx1"/>
                </a:solidFill>
                <a:ea typeface="Arial" pitchFamily="34" charset="0"/>
                <a:cs typeface="Times New Roman" pitchFamily="18" charset="0"/>
              </a:rPr>
              <a:t> определяет общее число делегатов (не менее 10) и устанавливает норму представительства по выборам делегата на конференцию;</a:t>
            </a:r>
            <a:endParaRPr lang="ru-RU" sz="12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200" i="1" dirty="0" smtClean="0">
                <a:solidFill>
                  <a:schemeClr val="tx1"/>
                </a:solidFill>
                <a:ea typeface="Arial" pitchFamily="34" charset="0"/>
                <a:cs typeface="Times New Roman" pitchFamily="18" charset="0"/>
              </a:rPr>
              <a:t> определяет границы  территорий по выборам каждого делегата;</a:t>
            </a:r>
            <a:endParaRPr lang="ru-RU" sz="12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200" i="1" dirty="0" smtClean="0">
                <a:solidFill>
                  <a:schemeClr val="tx1"/>
                </a:solidFill>
                <a:ea typeface="Arial" pitchFamily="34" charset="0"/>
                <a:cs typeface="Times New Roman" pitchFamily="18" charset="0"/>
              </a:rPr>
              <a:t> организует выборы делегатов;</a:t>
            </a:r>
            <a:endParaRPr lang="ru-RU" sz="12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200" i="1" dirty="0" smtClean="0">
                <a:solidFill>
                  <a:schemeClr val="tx1"/>
                </a:solidFill>
                <a:ea typeface="Arial" pitchFamily="34" charset="0"/>
                <a:cs typeface="Times New Roman" pitchFamily="18" charset="0"/>
              </a:rPr>
              <a:t> обеспечивает и контролирует законность избрания делегатов и членов ОТОС;</a:t>
            </a:r>
            <a:endParaRPr lang="ru-RU" sz="12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ru-RU" sz="1200" i="1" dirty="0" smtClean="0">
                <a:solidFill>
                  <a:schemeClr val="tx1"/>
                </a:solidFill>
                <a:ea typeface="Arial" pitchFamily="34" charset="0"/>
                <a:cs typeface="Times New Roman" pitchFamily="18" charset="0"/>
              </a:rPr>
              <a:t> обеспечивает подготовку и открывает конференцию.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2415" y="1124324"/>
            <a:ext cx="9542860" cy="138499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Blip>
                <a:blip r:embed="rId3"/>
              </a:buBlip>
            </a:pP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решения заочных собраний жителей каждого многоквартирного дома (в случае создания ТОС, в составе которого предполагается  наличие многоквартирных домов), принятые большинством голосов жителей, достигших 16-летнего возраста, проживающих в соответствующем многоквартирном доме;</a:t>
            </a:r>
          </a:p>
          <a:p>
            <a:pPr algn="just">
              <a:buBlip>
                <a:blip r:embed="rId3"/>
              </a:buBlip>
            </a:pP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подписные листы, содержащие подписи жителей каждого многоквартирного дома (в случае создания ТОС, в составе которого предполагается наличие многоквартирных домов) в поддержку инициативы установления  границ территории, на которой предполагается  осуществление ТОС; </a:t>
            </a:r>
          </a:p>
          <a:p>
            <a:pPr algn="just">
              <a:buBlip>
                <a:blip r:embed="rId3"/>
              </a:buBlip>
            </a:pPr>
            <a:r>
              <a:rPr lang="ru-RU" sz="1200" b="1" dirty="0" smtClean="0">
                <a:solidFill>
                  <a:schemeClr val="bg1"/>
                </a:solidFill>
                <a:cs typeface="Times New Roman" pitchFamily="18" charset="0"/>
              </a:rPr>
              <a:t> описание границ данной территории, на которой предполагается осуществление ТОС.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1014" y="835340"/>
            <a:ext cx="9555983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ts val="200"/>
              </a:spcBef>
            </a:pPr>
            <a:r>
              <a:rPr lang="ru-RU" sz="1600" b="1" dirty="0" smtClean="0">
                <a:solidFill>
                  <a:prstClr val="white"/>
                </a:solidFill>
                <a:cs typeface="Times New Roman" pitchFamily="18" charset="0"/>
              </a:rPr>
              <a:t>К предложению прикладывается: </a:t>
            </a: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0800000">
            <a:off x="6204854" y="2647739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0800000">
            <a:off x="6216578" y="5533292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6208204" y="3876987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6200000">
            <a:off x="2599171" y="3332702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120580" y="140677"/>
            <a:ext cx="9304774" cy="681037"/>
            <a:chOff x="120580" y="140677"/>
            <a:chExt cx="9304774" cy="681037"/>
          </a:xfrm>
        </p:grpSpPr>
        <p:pic>
          <p:nvPicPr>
            <p:cNvPr id="9" name="Picture 5" descr="D:\ДОКУМЕНТЫ !\Программа 2011-2013гг\2014г\Человеки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580" y="140677"/>
              <a:ext cx="773722" cy="681037"/>
            </a:xfrm>
            <a:prstGeom prst="rect">
              <a:avLst/>
            </a:prstGeom>
            <a:noFill/>
          </p:spPr>
        </p:pic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773723" y="703385"/>
              <a:ext cx="7707086" cy="2009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105319" y="381837"/>
              <a:ext cx="8320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0000CC"/>
                  </a:solidFill>
                </a:rPr>
                <a:t>Как создать территориальное общественное самоуправление (ТОС)?</a:t>
              </a:r>
              <a:endParaRPr lang="ru-RU" sz="14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6" name="TextBox 22"/>
          <p:cNvSpPr txBox="1"/>
          <p:nvPr/>
        </p:nvSpPr>
        <p:spPr>
          <a:xfrm>
            <a:off x="732246" y="1256814"/>
            <a:ext cx="1357322" cy="4001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Этап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II</a:t>
            </a:r>
            <a:endParaRPr lang="ru-RU" sz="20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24"/>
          <p:cNvSpPr txBox="1"/>
          <p:nvPr/>
        </p:nvSpPr>
        <p:spPr>
          <a:xfrm>
            <a:off x="712151" y="2922335"/>
            <a:ext cx="1357322" cy="4001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Этап</a:t>
            </a:r>
            <a:r>
              <a:rPr lang="ru-RU" sz="1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III</a:t>
            </a:r>
            <a:endParaRPr lang="ru-RU" sz="16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3" name="TextBox 26"/>
          <p:cNvSpPr txBox="1"/>
          <p:nvPr/>
        </p:nvSpPr>
        <p:spPr>
          <a:xfrm>
            <a:off x="2582426" y="1175328"/>
            <a:ext cx="7003701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Проведение учредительного собрания или конференции граждан и утверждение устава ТОС</a:t>
            </a:r>
            <a:endParaRPr lang="ru-RU" sz="1600" b="1" dirty="0">
              <a:solidFill>
                <a:srgbClr val="0000CC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92475" y="2168710"/>
            <a:ext cx="6963508" cy="22462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0000"/>
              </a:lnSpc>
            </a:pPr>
            <a:r>
              <a:rPr lang="ru-RU" sz="16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Устав ТОС направляется </a:t>
            </a:r>
            <a:r>
              <a:rPr lang="ru-RU" sz="1600" dirty="0" smtClean="0">
                <a:latin typeface="+mj-lt"/>
                <a:cs typeface="Times New Roman" pitchFamily="18" charset="0"/>
              </a:rPr>
              <a:t>органами ТОС или иными лицами, уполномоченными гражданами, проживающими на соответствующей территории и обладающими правом на осуществление ТОС </a:t>
            </a:r>
            <a:r>
              <a:rPr lang="ru-RU" sz="16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на регистрацию в Администрацию города Волгодонска в течение 30 дней со дня его принятия.</a:t>
            </a:r>
          </a:p>
          <a:p>
            <a:pPr lvl="0" algn="just">
              <a:lnSpc>
                <a:spcPct val="110000"/>
              </a:lnSpc>
            </a:pPr>
            <a:endParaRPr lang="ru-RU" sz="1600" b="1" dirty="0" smtClean="0">
              <a:solidFill>
                <a:srgbClr val="0000CC"/>
              </a:solidFill>
              <a:latin typeface="+mj-lt"/>
              <a:cs typeface="Times New Roman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1600" b="1" dirty="0" smtClean="0">
                <a:solidFill>
                  <a:srgbClr val="0000CC"/>
                </a:solidFill>
                <a:latin typeface="+mj-lt"/>
                <a:cs typeface="Times New Roman" pitchFamily="18" charset="0"/>
              </a:rPr>
              <a:t>Регистрация устава ТОС осуществляется в 30-невный срок  со дня его предоставления для регистрации.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8850" y="4792919"/>
            <a:ext cx="8867229" cy="143629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10000"/>
              </a:lnSpc>
            </a:pPr>
            <a:r>
              <a:rPr lang="ru-RU" sz="1600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ТОС считается созданным </a:t>
            </a:r>
            <a:r>
              <a:rPr lang="ru-RU" sz="1600" b="1" i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со дня регистрации его устава</a:t>
            </a:r>
            <a:r>
              <a:rPr lang="ru-RU" sz="1600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lvl="0" algn="ctr">
              <a:lnSpc>
                <a:spcPct val="110000"/>
              </a:lnSpc>
            </a:pPr>
            <a:endParaRPr lang="ru-RU" sz="1600" b="1" i="1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lvl="0" algn="ctr">
              <a:lnSpc>
                <a:spcPct val="110000"/>
              </a:lnSpc>
            </a:pPr>
            <a:r>
              <a:rPr lang="ru-RU" sz="1600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ТОС, наделенное правами юридического лица, приобретает их </a:t>
            </a:r>
          </a:p>
          <a:p>
            <a:pPr lvl="0" algn="ctr">
              <a:lnSpc>
                <a:spcPct val="110000"/>
              </a:lnSpc>
            </a:pPr>
            <a:r>
              <a:rPr lang="ru-RU" sz="1600" b="1" i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с момента государственной регистрации </a:t>
            </a:r>
            <a:r>
              <a:rPr lang="ru-RU" sz="1600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в организационно-правовой форме некоммерческой организации в порядке, установленном законом.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2125224" y="1401744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2126899" y="3031251"/>
            <a:ext cx="447153" cy="13450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22368" y="1919038"/>
            <a:ext cx="7800975" cy="3004654"/>
          </a:xfrm>
        </p:spPr>
        <p:txBody>
          <a:bodyPr>
            <a:normAutofit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4800" b="1" i="0" dirty="0" smtClean="0">
                <a:solidFill>
                  <a:srgbClr val="0000CC"/>
                </a:solidFill>
                <a:latin typeface="Book Antiqua" pitchFamily="18" charset="0"/>
                <a:cs typeface="Arial" pitchFamily="34" charset="0"/>
              </a:rPr>
              <a:t>Как создать территориальное общественное самоуправление (ТОС)?</a:t>
            </a:r>
            <a:endParaRPr lang="ru-RU" sz="4800" b="1" i="0" dirty="0">
              <a:solidFill>
                <a:srgbClr val="0000CC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4691" y="140677"/>
            <a:ext cx="806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Администрация города Волгодонска</a:t>
            </a:r>
          </a:p>
          <a:p>
            <a:pPr algn="ctr"/>
            <a:endParaRPr lang="ru-RU" b="1" dirty="0" smtClean="0">
              <a:latin typeface="+mj-lt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Отдел по организационной работе и взаимодействию </a:t>
            </a:r>
          </a:p>
          <a:p>
            <a:pPr algn="ctr"/>
            <a:r>
              <a:rPr lang="ru-RU" b="1" dirty="0" smtClean="0">
                <a:latin typeface="+mj-lt"/>
                <a:cs typeface="Arial" pitchFamily="34" charset="0"/>
              </a:rPr>
              <a:t>с общественными организациями </a:t>
            </a:r>
            <a:endParaRPr lang="ru-RU" b="1" dirty="0">
              <a:latin typeface="+mj-lt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3565" y="135601"/>
            <a:ext cx="664866" cy="8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D:\ДОКУМЕНТЫ !\Программа 2011-2013гг\2014г\Человек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81" y="147935"/>
            <a:ext cx="1449474" cy="1275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900997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_Design_Yellow_TP102900996" id="{5A6D7BCA-C9CF-452E-858B-1538BAA282ED}" vid="{365F969C-3B7F-41AB-85B2-7C40E7D6CF2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TS102900997</Template>
  <TotalTime>0</TotalTime>
  <Words>1007</Words>
  <Application>Microsoft Office PowerPoint</Application>
  <PresentationFormat>Лист A4 (210x297 мм)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TS102900997</vt:lpstr>
      <vt:lpstr>Как создать территориальное общественное самоуправление (ТОС)?</vt:lpstr>
      <vt:lpstr>Слайд 2</vt:lpstr>
      <vt:lpstr>Слайд 3</vt:lpstr>
      <vt:lpstr>Полномочия органов ТОС</vt:lpstr>
      <vt:lpstr>Слайд 5</vt:lpstr>
      <vt:lpstr>Слайд 6</vt:lpstr>
      <vt:lpstr>Слайд 7</vt:lpstr>
      <vt:lpstr>Как создать территориальное общественное самоуправление (ТОС)?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2014-03-17T12:59:08Z</dcterms:created>
  <dcterms:modified xsi:type="dcterms:W3CDTF">2014-03-19T11:08:19Z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