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9" r:id="rId2"/>
    <p:sldId id="326" r:id="rId3"/>
    <p:sldId id="341" r:id="rId4"/>
    <p:sldId id="336" r:id="rId5"/>
    <p:sldId id="296" r:id="rId6"/>
    <p:sldId id="274" r:id="rId7"/>
    <p:sldId id="325" r:id="rId8"/>
    <p:sldId id="301" r:id="rId9"/>
    <p:sldId id="327" r:id="rId10"/>
    <p:sldId id="330" r:id="rId11"/>
    <p:sldId id="331" r:id="rId12"/>
    <p:sldId id="339" r:id="rId13"/>
    <p:sldId id="338" r:id="rId14"/>
    <p:sldId id="334" r:id="rId15"/>
    <p:sldId id="34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2941" autoAdjust="0"/>
  </p:normalViewPr>
  <p:slideViewPr>
    <p:cSldViewPr>
      <p:cViewPr>
        <p:scale>
          <a:sx n="50" d="100"/>
          <a:sy n="50" d="100"/>
        </p:scale>
        <p:origin x="-115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F4F157-9B45-469F-9E16-1F97F16B1791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21B978-1EDF-4AD6-998C-862E23FA9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C41AB-3C22-4150-839C-E31F36E5085F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75EA-FBE2-451D-9D35-C5613EC5D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9D76F-B589-4493-8FC7-5F5FC54F2076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A5A6-8C72-4FD8-B3B3-CC04C92C7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9217C-32D3-483B-B770-83B758A8C9D3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33E8-69C9-4EAD-9551-411A1BE13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8C30-1617-4623-BBC7-D3C185CEA49D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912D5-6D6E-4E0D-A023-5E3891573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AEE19-C098-40B7-BF7D-7AF9E978B1BC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E9BB1-F911-489F-880E-21AEB4392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41AB2-677A-4153-A7FA-2746D864F883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078F7-1A2D-4A35-8B71-57461BB93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93DD0-768E-47E6-83D4-3FFC4DA3D06A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01E9-E681-4BEB-A641-17B8C2B5A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F2818-93C6-48C7-97FC-06C44C9DD14E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814D-61CE-446A-BD18-75FC5DC41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72C02-6352-43FF-A66A-704F3FA32776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F1F99-D67C-4355-98A2-9EE0F25B7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68B0D-2F9C-4F25-B754-E380B5FAF640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5D66B-82E9-4020-BD57-DFB463ACE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99C1B-627A-4AFA-9923-A78B1FE42386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06076-550B-49FF-979F-F4E9C1098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6BCB4-0E7F-4AF6-B620-E094D33AE118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6C1E2-8326-45F3-8BCF-1DDEDC10A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C75F4-2E33-42FF-BEB7-791758B4E958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A942-6846-4F07-B738-F6329B5D8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6C03FC-7CBB-476D-9E33-29DE0DCD1E9E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8C4D90-AE7C-45FB-B40B-BBAB02ED2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2;&#1086;&#1085;&#1076;&#1082;&#1088;&#1088;&#1086;.&#1088;&#1092;/pomosh/obrazets/" TargetMode="External"/><Relationship Id="rId7" Type="http://schemas.openxmlformats.org/officeDocument/2006/relationships/hyperlink" Target="http://&#1092;&#1086;&#1085;&#1076;&#1082;&#1088;&#1088;&#1086;.&#1088;&#1092;/pomosh/instructions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&#1092;&#1086;&#1085;&#1076;&#1082;&#1088;&#1088;&#1086;.&#1088;&#1092;/pomosh/kredit/" TargetMode="External"/><Relationship Id="rId5" Type="http://schemas.openxmlformats.org/officeDocument/2006/relationships/hyperlink" Target="http://&#1092;&#1086;&#1085;&#1076;&#1082;&#1088;&#1088;&#1086;.&#1088;&#1092;/pomosh/spetsialnyy-schet/" TargetMode="External"/><Relationship Id="rId4" Type="http://schemas.openxmlformats.org/officeDocument/2006/relationships/hyperlink" Target="http://&#1092;&#1086;&#1085;&#1076;&#1082;&#1088;&#1088;&#1086;.&#1088;&#1092;/pomosh/metod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7" name="Picture 2" descr="\\192.168.1.51\мау документы отделов\_Отдел координации\2. АБРАМОВА  О.С\От Михайленко\капремонт\doma_risun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1357313"/>
            <a:ext cx="9144000" cy="218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«Способы формирования фонда капитального ремонта»</a:t>
            </a:r>
          </a:p>
          <a:p>
            <a:pPr algn="ctr">
              <a:defRPr/>
            </a:pP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"/>
            <a:ext cx="9144000" cy="110799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Собственники помещений в МКД могут принять в </a:t>
            </a:r>
            <a:r>
              <a:rPr lang="ru-RU" sz="2200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любое время решение 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изменении способа формирования фонда капитального ремонта дома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00826" y="785794"/>
            <a:ext cx="235745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Способ 1: </a:t>
            </a:r>
          </a:p>
          <a:p>
            <a:pPr algn="ctr"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специальном счете в банке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785794"/>
            <a:ext cx="3286148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Способ 2: </a:t>
            </a:r>
          </a:p>
          <a:p>
            <a:pPr algn="ctr"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счете регионального оператора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3714750" y="928688"/>
            <a:ext cx="2643188" cy="642937"/>
          </a:xfrm>
          <a:prstGeom prst="rightArrow">
            <a:avLst>
              <a:gd name="adj1" fmla="val 50000"/>
              <a:gd name="adj2" fmla="val 7074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Условия: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4894263" y="1606550"/>
            <a:ext cx="357188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428625" y="1785938"/>
            <a:ext cx="4643438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4438" y="1714500"/>
            <a:ext cx="771525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основании решения общего собрания собственников, включая решения устанавливающие:</a:t>
            </a:r>
          </a:p>
          <a:p>
            <a:pPr algn="just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Размер ежемесячного взноса на капитальный ремонт</a:t>
            </a:r>
          </a:p>
          <a:p>
            <a:pPr algn="just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Владельца специального счета</a:t>
            </a:r>
          </a:p>
          <a:p>
            <a:pPr algn="just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Кредитную  организацию,  в  которой   будет   открыт спец. счет</a:t>
            </a:r>
          </a:p>
          <a:p>
            <a:pPr algn="just">
              <a:defRPr/>
            </a:pPr>
            <a:endParaRPr lang="ru-RU" sz="5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отсутствии непогашенной задолженности по оплате услуг/работ по капитальному ремонту</a:t>
            </a:r>
          </a:p>
          <a:p>
            <a:pPr algn="just">
              <a:defRPr/>
            </a:pPr>
            <a:endParaRPr lang="ru-RU" sz="5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вступает в силу через один год после направления региональному оператору соответствующего решения общего собрания собственников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85786" y="1928802"/>
            <a:ext cx="500066" cy="42862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1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85786" y="3429000"/>
            <a:ext cx="500066" cy="42862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2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85786" y="4214818"/>
            <a:ext cx="500066" cy="42862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3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-821531" y="3464719"/>
            <a:ext cx="3071812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356394" y="2570957"/>
            <a:ext cx="1571625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28625" y="3357563"/>
            <a:ext cx="285750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"/>
            <a:ext cx="9144000" cy="110799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решении формировать фонд капитального ремонта на специальном счете, решением общего собрания собственников должны быть определенны: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3000372"/>
            <a:ext cx="2071702" cy="1428760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2. Владелец специального счета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1285860"/>
            <a:ext cx="2071702" cy="1428760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1. Размер ежемесячного взноса на кап. ремонт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8875" y="1357313"/>
            <a:ext cx="64293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менее минимального размера, установленного Правительством Ростовской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8875" y="3000375"/>
            <a:ext cx="6429375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200" b="1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быть:</a:t>
            </a:r>
          </a:p>
          <a:p>
            <a:pPr indent="361950" algn="just">
              <a:defRPr/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ТСЖ, ЖСК</a:t>
            </a:r>
          </a:p>
          <a:p>
            <a:pPr indent="361950" algn="just">
              <a:defRPr/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-УО</a:t>
            </a:r>
          </a:p>
          <a:p>
            <a:pPr indent="361950" algn="just">
              <a:defRPr/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-Региональный оператор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0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работ по капитального ремонту общего имущества МКД  в Ростовской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928670"/>
            <a:ext cx="8496944" cy="418576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just">
              <a:defRPr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Ремонт внутридомовых инженерных систем электроснабжения, в том числе установка коллективных (</a:t>
            </a:r>
            <a:r>
              <a:rPr lang="ru-RU" sz="2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общедомовых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приборов учета потребления электрической энергии, и узлов управления и регулирования потребления электрической энергии</a:t>
            </a:r>
          </a:p>
          <a:p>
            <a:pPr algn="just">
              <a:defRPr/>
            </a:pPr>
            <a:endParaRPr lang="ru-RU" sz="2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Ремонт внутридомовых инженерных систем газоснабжения, в том числе установка коллективных (</a:t>
            </a:r>
            <a:r>
              <a:rPr lang="ru-RU" sz="2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общедомовых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приборов учета потребления газа, и узлов управления и регулирования потребления газа в МКД, помещения в которых отапливаются с использованием газоиспользующего оборудования</a:t>
            </a:r>
          </a:p>
          <a:p>
            <a:pPr algn="just">
              <a:defRPr/>
            </a:pPr>
            <a:endParaRPr lang="ru-RU" sz="2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723900" algn="just">
              <a:defRPr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867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работ по капитальному ремонту общего имущества МКД в Ростовской области (продолжение)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836712"/>
            <a:ext cx="8568952" cy="480131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just">
              <a:defRPr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3. Ремонт внутридомовых инженерных систем теплоснабжения, водоснабжения, водоотведения, в том числе установка коллективных (</a:t>
            </a:r>
            <a:r>
              <a:rPr lang="ru-RU" sz="2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общедомовых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приборов учета потребления тепловой энергии в МКД, максимальный объем потребления тепловой энергии которых составляет более чем две десятых </a:t>
            </a:r>
            <a:r>
              <a:rPr lang="ru-RU" sz="2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гигакалории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час, горячей и холодной воды, и узлов управления и регулирования потребления этих ресурсов</a:t>
            </a:r>
          </a:p>
          <a:p>
            <a:pPr algn="just">
              <a:defRPr/>
            </a:pPr>
            <a:endParaRPr lang="ru-RU" sz="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Ремонт  или  замена  лифтового  оборудования,  признанного непригодным для эксплуатации, ремонт лифтовых шахт</a:t>
            </a:r>
          </a:p>
          <a:p>
            <a:pPr algn="just">
              <a:defRPr/>
            </a:pPr>
            <a:endParaRPr lang="ru-RU" sz="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Ремонт крыши</a:t>
            </a:r>
          </a:p>
          <a:p>
            <a:pPr algn="just">
              <a:defRPr/>
            </a:pPr>
            <a:endParaRPr lang="ru-RU" sz="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Ремонт фасада, ремонт подвальных помещений, относящихся к общему имуществу в МКД, ремонт фундамента МКД</a:t>
            </a:r>
          </a:p>
          <a:p>
            <a:pPr indent="723900" algn="just">
              <a:defRPr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8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9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970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214290"/>
            <a:ext cx="9144000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вопросам можно обратиться в </a:t>
            </a:r>
          </a:p>
          <a:p>
            <a:pPr algn="ctr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МКУ «Департамент строительства и городского хозяйства» </a:t>
            </a:r>
          </a:p>
          <a:p>
            <a:pPr algn="ctr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адресу: г. Волгодонск ул. Академика Королева 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571625"/>
            <a:ext cx="9144000" cy="3143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Кабинет № 21.  Начальник отдела капитального ремонта: </a:t>
            </a:r>
          </a:p>
          <a:p>
            <a:pPr algn="just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Мещерякова Алла Павловна </a:t>
            </a:r>
          </a:p>
          <a:p>
            <a:pPr algn="just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Телефон: 27-94-34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Кабинет № 29.  Начальник отдела по работе с</a:t>
            </a:r>
          </a:p>
          <a:p>
            <a:pPr algn="just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управляющими и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ресурсоснабжающими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организациями: </a:t>
            </a:r>
          </a:p>
          <a:p>
            <a:pPr algn="just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Никонова Елена Николаевна</a:t>
            </a:r>
          </a:p>
          <a:p>
            <a:pPr algn="just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Телефон: 25-28-39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2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3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2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214290"/>
            <a:ext cx="9144000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Справочная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инфомация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855663"/>
            <a:ext cx="8358188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Образцы документов:</a:t>
            </a:r>
          </a:p>
          <a:p>
            <a:pPr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http://xn--d1amhddla0a.xn--p1ai/pomosh/obrazets/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Методические материалы:</a:t>
            </a:r>
          </a:p>
          <a:p>
            <a:pPr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4"/>
              </a:rPr>
              <a:t>http://xn--d1amhddla0a.xn--p1ai/pomosh/metod/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Специальный счет:</a:t>
            </a:r>
          </a:p>
          <a:p>
            <a:pPr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5"/>
              </a:rPr>
              <a:t>http://xn--d1amhddla0a.xn--p1ai/pomosh/spetsialnyy-schet/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Капитальный ремонт в кредит:</a:t>
            </a:r>
          </a:p>
          <a:p>
            <a:pPr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6"/>
              </a:rPr>
              <a:t>http://xn--d1amhddla0a.xn--p1ai/pomosh/kredit/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Пошаговые инструкции:</a:t>
            </a:r>
          </a:p>
          <a:p>
            <a:pPr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7"/>
              </a:rPr>
              <a:t>http://xn--d1amhddla0a.xn--p1ai/pomosh/instructions/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/>
              <a:t> </a:t>
            </a:r>
          </a:p>
          <a:p>
            <a:pPr algn="just">
              <a:defRPr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Стрелка вниз 28"/>
          <p:cNvSpPr/>
          <p:nvPr/>
        </p:nvSpPr>
        <p:spPr>
          <a:xfrm>
            <a:off x="4071938" y="1571625"/>
            <a:ext cx="785812" cy="1285875"/>
          </a:xfrm>
          <a:prstGeom prst="downArrow">
            <a:avLst>
              <a:gd name="adj1" fmla="val 50000"/>
              <a:gd name="adj2" fmla="val 3545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1071563" y="571500"/>
            <a:ext cx="7429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1643063" y="42862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Собственники помещений в МКД обязаны выбрать один из двух способов формирования фонда капитального ремонта дома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3188" y="857250"/>
            <a:ext cx="3786187" cy="7143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Собственники помещений в МКД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643188" y="2857500"/>
            <a:ext cx="3786187" cy="85725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Фонд капитального ремонта МКД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643188" y="1714500"/>
            <a:ext cx="3786187" cy="7858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Обязательные взносы на капитальный ремонт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85750" y="3786188"/>
            <a:ext cx="3500438" cy="1143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 1:</a:t>
            </a:r>
          </a:p>
          <a:p>
            <a:pPr algn="ctr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специальном </a:t>
            </a:r>
          </a:p>
          <a:p>
            <a:pPr algn="ctr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счете в банке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357813" y="3786188"/>
            <a:ext cx="3500437" cy="1143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 2:</a:t>
            </a:r>
          </a:p>
          <a:p>
            <a:pPr algn="ctr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счете регионального оператора</a:t>
            </a:r>
          </a:p>
        </p:txBody>
      </p:sp>
      <p:cxnSp>
        <p:nvCxnSpPr>
          <p:cNvPr id="51" name="Прямая соединительная линия 50"/>
          <p:cNvCxnSpPr>
            <a:stCxn id="31" idx="3"/>
          </p:cNvCxnSpPr>
          <p:nvPr/>
        </p:nvCxnSpPr>
        <p:spPr>
          <a:xfrm>
            <a:off x="6429375" y="3286125"/>
            <a:ext cx="928688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7108825" y="3535363"/>
            <a:ext cx="500063" cy="158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31" idx="1"/>
          </p:cNvCxnSpPr>
          <p:nvPr/>
        </p:nvCxnSpPr>
        <p:spPr>
          <a:xfrm rot="10800000">
            <a:off x="1643063" y="3286125"/>
            <a:ext cx="1000125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393825" y="3535363"/>
            <a:ext cx="500063" cy="158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 txBox="1">
            <a:spLocks/>
          </p:cNvSpPr>
          <p:nvPr/>
        </p:nvSpPr>
        <p:spPr bwMode="auto">
          <a:xfrm>
            <a:off x="1785938" y="3286125"/>
            <a:ext cx="5857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100">
              <a:latin typeface="Times New Roman" pitchFamily="18" charset="0"/>
            </a:endParaRPr>
          </a:p>
        </p:txBody>
      </p:sp>
      <p:sp>
        <p:nvSpPr>
          <p:cNvPr id="1843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3850" y="1125538"/>
            <a:ext cx="3786188" cy="35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% начисленные банком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1773238"/>
            <a:ext cx="3786188" cy="7143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% за несвоевременную уплату взносов (пени)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6825" y="1773238"/>
            <a:ext cx="3671888" cy="7143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% за несвоевременную уплату взносов (пени)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850" y="2781300"/>
            <a:ext cx="3786188" cy="10715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Добровольные ежемесячные взносы на капитальный ремонт</a:t>
            </a:r>
          </a:p>
        </p:txBody>
      </p:sp>
      <p:sp>
        <p:nvSpPr>
          <p:cNvPr id="18440" name="TextBox 13"/>
          <p:cNvSpPr txBox="1">
            <a:spLocks noChangeArrowheads="1"/>
          </p:cNvSpPr>
          <p:nvPr/>
        </p:nvSpPr>
        <p:spPr bwMode="auto">
          <a:xfrm>
            <a:off x="1979613" y="1341438"/>
            <a:ext cx="357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8441" name="TextBox 14"/>
          <p:cNvSpPr txBox="1">
            <a:spLocks noChangeArrowheads="1"/>
          </p:cNvSpPr>
          <p:nvPr/>
        </p:nvSpPr>
        <p:spPr bwMode="auto">
          <a:xfrm>
            <a:off x="1979613" y="2349500"/>
            <a:ext cx="357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3850" y="4149725"/>
            <a:ext cx="3786188" cy="100012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Обязательные ежемесячные взносы на капитальный ремонт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3" name="TextBox 16"/>
          <p:cNvSpPr txBox="1">
            <a:spLocks noChangeArrowheads="1"/>
          </p:cNvSpPr>
          <p:nvPr/>
        </p:nvSpPr>
        <p:spPr bwMode="auto">
          <a:xfrm>
            <a:off x="1979613" y="3716338"/>
            <a:ext cx="357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03800" y="2781300"/>
            <a:ext cx="3786188" cy="10715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Добровольные ежемесячные взносы на капитальный ремонт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932363" y="4149725"/>
            <a:ext cx="3786187" cy="100012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Обязательные ежемесячные взносы на капитальный ремонт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6" name="TextBox 19"/>
          <p:cNvSpPr txBox="1">
            <a:spLocks noChangeArrowheads="1"/>
          </p:cNvSpPr>
          <p:nvPr/>
        </p:nvSpPr>
        <p:spPr bwMode="auto">
          <a:xfrm>
            <a:off x="6732588" y="2349500"/>
            <a:ext cx="357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8447" name="TextBox 20"/>
          <p:cNvSpPr txBox="1">
            <a:spLocks noChangeArrowheads="1"/>
          </p:cNvSpPr>
          <p:nvPr/>
        </p:nvSpPr>
        <p:spPr bwMode="auto">
          <a:xfrm>
            <a:off x="6732588" y="3716338"/>
            <a:ext cx="357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9552" y="404664"/>
            <a:ext cx="3050322" cy="49244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 wrap="none"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>
              <a:defRPr/>
            </a:pP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Специальный счет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2481262" y="2552701"/>
            <a:ext cx="4181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3850" y="908050"/>
            <a:ext cx="8358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88024" y="404664"/>
            <a:ext cx="3960440" cy="49244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Региональный оператор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 формирования фонда капитального ремонта МКД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0" y="0"/>
            <a:ext cx="9144000" cy="10618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принятия и реализации решения собственниками помещений в МКД, расположенных на территории Ростовской области, о способе формирования фонда капитального ремонта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95288" y="2781300"/>
            <a:ext cx="8429625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95288" y="27082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843213" y="27082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211638" y="27082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435600" y="27082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875463" y="27082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388350" y="27082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9552" y="1124744"/>
            <a:ext cx="3600400" cy="1143008"/>
          </a:xfrm>
          <a:prstGeom prst="round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Собственники помещений МКД принимают решение о способе формирования фонда кап. ремонта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76056" y="1124744"/>
            <a:ext cx="3144982" cy="1143578"/>
          </a:xfrm>
          <a:prstGeom prst="round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Возникает обязанность у собственников помещений МКД по уплате взносов на кап. ремонт</a:t>
            </a:r>
          </a:p>
        </p:txBody>
      </p:sp>
      <p:cxnSp>
        <p:nvCxnSpPr>
          <p:cNvPr id="32" name="Прямая со стрелкой 31"/>
          <p:cNvCxnSpPr>
            <a:endCxn id="20" idx="0"/>
          </p:cNvCxnSpPr>
          <p:nvPr/>
        </p:nvCxnSpPr>
        <p:spPr>
          <a:xfrm flipH="1">
            <a:off x="8459788" y="1628775"/>
            <a:ext cx="1587" cy="10795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172450" y="1628775"/>
            <a:ext cx="28575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Левая фигурная скобка 44"/>
          <p:cNvSpPr/>
          <p:nvPr/>
        </p:nvSpPr>
        <p:spPr>
          <a:xfrm>
            <a:off x="2195736" y="476672"/>
            <a:ext cx="432048" cy="3888432"/>
          </a:xfrm>
          <a:prstGeom prst="leftBrace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600000" lon="21299994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75" name="TextBox 54"/>
          <p:cNvSpPr txBox="1">
            <a:spLocks noChangeArrowheads="1"/>
          </p:cNvSpPr>
          <p:nvPr/>
        </p:nvSpPr>
        <p:spPr bwMode="auto">
          <a:xfrm>
            <a:off x="1403350" y="2924175"/>
            <a:ext cx="7921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 мес.</a:t>
            </a:r>
          </a:p>
        </p:txBody>
      </p:sp>
      <p:sp>
        <p:nvSpPr>
          <p:cNvPr id="19476" name="TextBox 55"/>
          <p:cNvSpPr txBox="1">
            <a:spLocks noChangeArrowheads="1"/>
          </p:cNvSpPr>
          <p:nvPr/>
        </p:nvSpPr>
        <p:spPr bwMode="auto">
          <a:xfrm>
            <a:off x="2555875" y="2924175"/>
            <a:ext cx="7905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2 мес.</a:t>
            </a:r>
          </a:p>
        </p:txBody>
      </p:sp>
      <p:sp>
        <p:nvSpPr>
          <p:cNvPr id="19477" name="TextBox 56"/>
          <p:cNvSpPr txBox="1">
            <a:spLocks noChangeArrowheads="1"/>
          </p:cNvSpPr>
          <p:nvPr/>
        </p:nvSpPr>
        <p:spPr bwMode="auto">
          <a:xfrm>
            <a:off x="3779838" y="2924175"/>
            <a:ext cx="7905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3 мес.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1520" y="3429000"/>
            <a:ext cx="3071834" cy="1285884"/>
          </a:xfrm>
          <a:prstGeom prst="round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Правительство РО актуализирует региональную программу капитального ремонта МКД</a:t>
            </a:r>
          </a:p>
        </p:txBody>
      </p:sp>
      <p:sp>
        <p:nvSpPr>
          <p:cNvPr id="48" name="Овал 47"/>
          <p:cNvSpPr/>
          <p:nvPr/>
        </p:nvSpPr>
        <p:spPr>
          <a:xfrm>
            <a:off x="1692275" y="27082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82" name="TextBox 56"/>
          <p:cNvSpPr txBox="1">
            <a:spLocks noChangeArrowheads="1"/>
          </p:cNvSpPr>
          <p:nvPr/>
        </p:nvSpPr>
        <p:spPr bwMode="auto">
          <a:xfrm>
            <a:off x="5076825" y="2924175"/>
            <a:ext cx="7905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4 мес.</a:t>
            </a:r>
          </a:p>
        </p:txBody>
      </p:sp>
      <p:sp>
        <p:nvSpPr>
          <p:cNvPr id="19483" name="TextBox 56"/>
          <p:cNvSpPr txBox="1">
            <a:spLocks noChangeArrowheads="1"/>
          </p:cNvSpPr>
          <p:nvPr/>
        </p:nvSpPr>
        <p:spPr bwMode="auto">
          <a:xfrm>
            <a:off x="6516688" y="2924175"/>
            <a:ext cx="7905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5 мес.</a:t>
            </a:r>
          </a:p>
        </p:txBody>
      </p:sp>
      <p:sp>
        <p:nvSpPr>
          <p:cNvPr id="19484" name="TextBox 56"/>
          <p:cNvSpPr txBox="1">
            <a:spLocks noChangeArrowheads="1"/>
          </p:cNvSpPr>
          <p:nvPr/>
        </p:nvSpPr>
        <p:spPr bwMode="auto">
          <a:xfrm>
            <a:off x="8101013" y="2924175"/>
            <a:ext cx="7905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6 мес.</a:t>
            </a:r>
          </a:p>
        </p:txBody>
      </p:sp>
      <p:cxnSp>
        <p:nvCxnSpPr>
          <p:cNvPr id="57" name="Прямая со стрелкой 56"/>
          <p:cNvCxnSpPr>
            <a:endCxn id="12" idx="4"/>
          </p:cNvCxnSpPr>
          <p:nvPr/>
        </p:nvCxnSpPr>
        <p:spPr>
          <a:xfrm flipH="1" flipV="1">
            <a:off x="466725" y="2851150"/>
            <a:ext cx="1588" cy="57785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3708400" y="3357563"/>
            <a:ext cx="5184775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723900" algn="just"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собственники помещений своевременно не приняли решение или не реализовали выбранный ими способ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 местного самоуправления  принимает решение о выборе способа формирования фонда капитального ремонта на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счете регионального оператора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0" y="1"/>
            <a:ext cx="9144000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Собственники помещений в МКД должны реализовать свое решение о способе формирования фонда капитального ремонта согласно требованиям закона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7158" y="1285860"/>
            <a:ext cx="8501123" cy="477053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1">
                  <a:lumMod val="5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Возможные варианты решения о выборе способов формирования фонда капитального ремонта</a:t>
            </a:r>
          </a:p>
          <a:p>
            <a:pPr algn="ctr">
              <a:defRPr/>
            </a:pP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algn="just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Специальный счет, владельцем которого выбрано ТСЖ/ЖСК, управляющая организация</a:t>
            </a:r>
          </a:p>
          <a:p>
            <a:pPr marL="800100" algn="just">
              <a:defRPr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algn="just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Специальный счет, владельцем которого выбран региональный оператор</a:t>
            </a:r>
          </a:p>
          <a:p>
            <a:pPr marL="800100" algn="just">
              <a:defRPr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algn="just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Региональный оператор</a:t>
            </a:r>
          </a:p>
          <a:p>
            <a:pPr marL="800100" algn="just">
              <a:defRPr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algn="just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Собственники не приняли решение или не реализовали выбранный ими способ</a:t>
            </a:r>
          </a:p>
          <a:p>
            <a:pPr marL="800100" indent="-800100"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800100" indent="-800100" algn="just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1472" y="2428868"/>
            <a:ext cx="500066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1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1472" y="3214686"/>
            <a:ext cx="500066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2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1472" y="3929066"/>
            <a:ext cx="500066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3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1472" y="4643446"/>
            <a:ext cx="500066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4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00063" y="2071688"/>
            <a:ext cx="8286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14348" y="1"/>
            <a:ext cx="8143932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just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избрания ТСЖ, ЖСК, УО владельцем специального счета, ТСЖ, ЖСК, УО должно реализовать данное решение собственников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214290"/>
            <a:ext cx="500066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1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1357298"/>
            <a:ext cx="2286016" cy="15716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ТСЖ, ЖСК, УО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28992" y="1357298"/>
            <a:ext cx="2357454" cy="15716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Специальный счет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388" y="1357298"/>
            <a:ext cx="2357454" cy="15716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Жилищная инспекция Ростовской области</a:t>
            </a:r>
          </a:p>
        </p:txBody>
      </p:sp>
      <p:cxnSp>
        <p:nvCxnSpPr>
          <p:cNvPr id="16" name="Прямая со стрелкой 15"/>
          <p:cNvCxnSpPr>
            <a:stCxn id="0" idx="3"/>
            <a:endCxn id="0" idx="1"/>
          </p:cNvCxnSpPr>
          <p:nvPr/>
        </p:nvCxnSpPr>
        <p:spPr>
          <a:xfrm>
            <a:off x="2643188" y="2143125"/>
            <a:ext cx="785812" cy="15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0" idx="3"/>
            <a:endCxn id="0" idx="1"/>
          </p:cNvCxnSpPr>
          <p:nvPr/>
        </p:nvCxnSpPr>
        <p:spPr>
          <a:xfrm>
            <a:off x="5786438" y="2143125"/>
            <a:ext cx="642937" cy="15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1500" y="3071813"/>
            <a:ext cx="8215313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5 рабочих дней с момента </a:t>
            </a:r>
          </a:p>
          <a:p>
            <a:pPr algn="just">
              <a:defRPr/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открытия спец. счета</a:t>
            </a:r>
          </a:p>
          <a:p>
            <a:pPr algn="just">
              <a:defRPr/>
            </a:pPr>
            <a:endParaRPr lang="ru-RU" sz="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Уведомление о выборе специального счета с копией протокола общего собрания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sz="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Справка банка об открытии специального счета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5214938" y="3000375"/>
            <a:ext cx="1716088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214313" y="3857625"/>
            <a:ext cx="5857875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794" y="4501357"/>
            <a:ext cx="1000125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43669" y="4215607"/>
            <a:ext cx="714375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14313" y="4572000"/>
            <a:ext cx="28575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4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214282" y="214290"/>
            <a:ext cx="500066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4348" y="1"/>
            <a:ext cx="8143932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just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избрания регионального оператора владельцем специального счета, собственники и региональный оператор должны реализовать данное решение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1357298"/>
            <a:ext cx="2071702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Собственники помещений в МКД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71736" y="1357298"/>
            <a:ext cx="2071702" cy="14287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Региональный оператор Ростовской области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768" y="1357298"/>
            <a:ext cx="1714512" cy="14287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Жилищная инспекция Ростовской области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29190" y="1357298"/>
            <a:ext cx="1928826" cy="142876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50" dirty="0">
                <a:latin typeface="Times New Roman" pitchFamily="18" charset="0"/>
                <a:cs typeface="Times New Roman" pitchFamily="18" charset="0"/>
              </a:rPr>
              <a:t>Специальный счет</a:t>
            </a:r>
          </a:p>
        </p:txBody>
      </p:sp>
      <p:cxnSp>
        <p:nvCxnSpPr>
          <p:cNvPr id="19" name="Прямая со стрелкой 18"/>
          <p:cNvCxnSpPr>
            <a:stCxn id="0" idx="3"/>
          </p:cNvCxnSpPr>
          <p:nvPr/>
        </p:nvCxnSpPr>
        <p:spPr>
          <a:xfrm>
            <a:off x="4643438" y="2071688"/>
            <a:ext cx="285750" cy="158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0" idx="3"/>
            <a:endCxn id="0" idx="1"/>
          </p:cNvCxnSpPr>
          <p:nvPr/>
        </p:nvCxnSpPr>
        <p:spPr>
          <a:xfrm>
            <a:off x="2286000" y="2071688"/>
            <a:ext cx="285750" cy="1587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0" idx="3"/>
            <a:endCxn id="0" idx="1"/>
          </p:cNvCxnSpPr>
          <p:nvPr/>
        </p:nvCxnSpPr>
        <p:spPr>
          <a:xfrm>
            <a:off x="6858000" y="2071688"/>
            <a:ext cx="285750" cy="158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1500" y="3500438"/>
            <a:ext cx="22860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Копия протокола </a:t>
            </a:r>
          </a:p>
          <a:p>
            <a:pPr>
              <a:defRPr/>
            </a:pPr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 собрания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14688" y="2928938"/>
            <a:ext cx="5715000" cy="2278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5 рабочих дней с </a:t>
            </a:r>
          </a:p>
          <a:p>
            <a:pPr>
              <a:defRPr/>
            </a:pPr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момента открытия спец. счета</a:t>
            </a:r>
          </a:p>
          <a:p>
            <a:pPr>
              <a:defRPr/>
            </a:pPr>
            <a:endParaRPr lang="ru-RU" sz="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buFontTx/>
              <a:buAutoNum type="arabicPeriod"/>
              <a:defRPr/>
            </a:pPr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Уведомление о выборе специального счета с копией протокола общего собрания</a:t>
            </a:r>
          </a:p>
          <a:p>
            <a:pPr marL="266700" indent="-266700">
              <a:buFontTx/>
              <a:buAutoNum type="arabicPeriod"/>
              <a:defRPr/>
            </a:pPr>
            <a:endParaRPr lang="ru-RU" sz="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defRPr/>
            </a:pPr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  Справка банка об открытии специального счета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6215063" y="2857500"/>
            <a:ext cx="1573212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2928938" y="3643313"/>
            <a:ext cx="4071937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2715419" y="4285457"/>
            <a:ext cx="1000125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608263" y="3963988"/>
            <a:ext cx="642937" cy="158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928938" y="4286250"/>
            <a:ext cx="28575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785144" y="2713832"/>
            <a:ext cx="1285875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86544" y="3856831"/>
            <a:ext cx="5715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285750" y="3357563"/>
            <a:ext cx="2143125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794" y="3642519"/>
            <a:ext cx="5715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85750" y="3929063"/>
            <a:ext cx="285750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14348" y="1"/>
            <a:ext cx="8143932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just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принятия решения формировать фонд капитального ремонта дома на счете регионального оператора, собственники должны реализовать данное решение путем уведомления регионального оператора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214290"/>
            <a:ext cx="500066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3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5786" y="1714488"/>
            <a:ext cx="2071702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Собственники помещений в МКД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43702" y="1785926"/>
            <a:ext cx="2071702" cy="14287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Региональный оператор Ростовской области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2928938" y="2143125"/>
            <a:ext cx="3643312" cy="642938"/>
          </a:xfrm>
          <a:prstGeom prst="rightArrow">
            <a:avLst>
              <a:gd name="adj1" fmla="val 50000"/>
              <a:gd name="adj2" fmla="val 7074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357313" y="3571875"/>
            <a:ext cx="72866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Копия протокола общего собрания с решением формировать фонд капитального ремонта дома на счете регионального оператора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856456" y="4215607"/>
            <a:ext cx="1000125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106069" y="3036094"/>
            <a:ext cx="7874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1071563" y="3429000"/>
            <a:ext cx="34290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79450" y="3821113"/>
            <a:ext cx="785813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071563" y="4214813"/>
            <a:ext cx="285750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"/>
            <a:ext cx="9144000" cy="110799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accent5">
                <a:lumMod val="50000"/>
              </a:schemeClr>
            </a:extrusionClr>
          </a:sp3d>
        </p:spPr>
        <p:txBody>
          <a:bodyPr>
            <a:spAutoFit/>
            <a:sp3d extrusionH="5715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Собственники помещений в МКД могут  в любое время принять решение об изменении способа формирования фонда капитального ремонта дома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857232"/>
            <a:ext cx="2357454" cy="107157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Способ 1: </a:t>
            </a:r>
          </a:p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специальном счете в банке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72132" y="857232"/>
            <a:ext cx="3286148" cy="1143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Способ 2: </a:t>
            </a:r>
          </a:p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счете регионального оператора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2857500" y="1214438"/>
            <a:ext cx="2643188" cy="642937"/>
          </a:xfrm>
          <a:prstGeom prst="rightArrow">
            <a:avLst>
              <a:gd name="adj1" fmla="val 50000"/>
              <a:gd name="adj2" fmla="val 7074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Условия: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894138" y="1892300"/>
            <a:ext cx="357188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428625" y="2071688"/>
            <a:ext cx="3643313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4438" y="2143125"/>
            <a:ext cx="7715250" cy="2949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3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основании решения общего собрания собственников</a:t>
            </a:r>
          </a:p>
          <a:p>
            <a:pPr algn="just">
              <a:defRPr/>
            </a:pPr>
            <a:endParaRPr lang="ru-RU" sz="1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3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отсутствии непогашенной задолженности, если на проведение капитального ремонта был предоставлен и не возвращен кредит</a:t>
            </a:r>
          </a:p>
          <a:p>
            <a:pPr algn="just">
              <a:defRPr/>
            </a:pPr>
            <a:endParaRPr lang="ru-RU" sz="1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3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вступает в силу через один месяц после направления владельцу спец. счета соответствующего решения общего собрания собственников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85786" y="2143116"/>
            <a:ext cx="500066" cy="42862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1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85786" y="3071810"/>
            <a:ext cx="500066" cy="42862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2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85786" y="4286256"/>
            <a:ext cx="500066" cy="428628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3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-573087" y="3429000"/>
            <a:ext cx="2573338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215106" y="2713832"/>
            <a:ext cx="1285875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28625" y="3357563"/>
            <a:ext cx="285750" cy="15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5661</TotalTime>
  <Words>473</Words>
  <Application>Microsoft Office PowerPoint</Application>
  <PresentationFormat>Экран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 концепции проекта муниципальной долгосрочной целевой программы  энергосбережения и повышения энергетической эффективности города Волгодонска на 2012-2014 годы</dc:title>
  <dc:creator>admin</dc:creator>
  <cp:lastModifiedBy>Admin</cp:lastModifiedBy>
  <cp:revision>478</cp:revision>
  <dcterms:created xsi:type="dcterms:W3CDTF">2011-09-19T10:27:16Z</dcterms:created>
  <dcterms:modified xsi:type="dcterms:W3CDTF">2018-12-24T10:10:16Z</dcterms:modified>
</cp:coreProperties>
</file>