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3"/>
  </p:notesMasterIdLst>
  <p:sldIdLst>
    <p:sldId id="275" r:id="rId3"/>
    <p:sldId id="257" r:id="rId4"/>
    <p:sldId id="292" r:id="rId5"/>
    <p:sldId id="291" r:id="rId6"/>
    <p:sldId id="282" r:id="rId7"/>
    <p:sldId id="283" r:id="rId8"/>
    <p:sldId id="289" r:id="rId9"/>
    <p:sldId id="285" r:id="rId10"/>
    <p:sldId id="290" r:id="rId11"/>
    <p:sldId id="268" r:id="rId12"/>
    <p:sldId id="277" r:id="rId13"/>
    <p:sldId id="278" r:id="rId14"/>
    <p:sldId id="267" r:id="rId15"/>
    <p:sldId id="279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9" autoAdjust="0"/>
    <p:restoredTop sz="94660"/>
  </p:normalViewPr>
  <p:slideViewPr>
    <p:cSldViewPr>
      <p:cViewPr>
        <p:scale>
          <a:sx n="80" d="100"/>
          <a:sy n="80" d="100"/>
        </p:scale>
        <p:origin x="-2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2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3.xml"/><Relationship Id="rId4" Type="http://schemas.openxmlformats.org/officeDocument/2006/relationships/chartUserShapes" Target="../drawings/drawing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2.jpeg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4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4.xml"/><Relationship Id="rId4" Type="http://schemas.openxmlformats.org/officeDocument/2006/relationships/chartUserShapes" Target="../drawings/drawing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5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5.xml"/><Relationship Id="rId4" Type="http://schemas.openxmlformats.org/officeDocument/2006/relationships/chartUserShapes" Target="../drawings/drawing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6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6.xml"/><Relationship Id="rId4" Type="http://schemas.openxmlformats.org/officeDocument/2006/relationships/chartUserShapes" Target="../drawings/drawing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513123359580067E-2"/>
          <c:y val="2.6477304387049636E-2"/>
          <c:w val="0.90320909886264156"/>
          <c:h val="0.728933244287191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т.ч. прочие безвозмездные поступления (РоАЭС)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244</a:t>
                    </a:r>
                    <a:r>
                      <a:rPr lang="ru-RU" sz="2000" dirty="0" smtClean="0"/>
                      <a:t>.0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/>
                      <a:t>193.8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2000" dirty="0" smtClean="0"/>
                      <a:t>193.8</a:t>
                    </a:r>
                    <a:endParaRPr lang="en-US" sz="2000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  факт</c:v>
                </c:pt>
                <c:pt idx="1">
                  <c:v>2014 год    факт</c:v>
                </c:pt>
                <c:pt idx="2">
                  <c:v>2015 год     план</c:v>
                </c:pt>
                <c:pt idx="3">
                  <c:v>2016 год    план</c:v>
                </c:pt>
                <c:pt idx="4">
                  <c:v>2017 год   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244</c:v>
                </c:pt>
                <c:pt idx="1">
                  <c:v>193.8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19050"/>
            </a:sp3d>
          </c:spPr>
          <c:dLbls>
            <c:dLbl>
              <c:idx val="0"/>
              <c:layout>
                <c:manualLayout>
                  <c:x val="2.7777777777778143E-3"/>
                  <c:y val="-2.3848169273178808E-2"/>
                </c:manualLayout>
              </c:layout>
              <c:showVal val="1"/>
            </c:dLbl>
            <c:dLbl>
              <c:idx val="3"/>
              <c:layout>
                <c:manualLayout>
                  <c:x val="-1.3888888888889004E-3"/>
                  <c:y val="-1.734412310776658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  факт</c:v>
                </c:pt>
                <c:pt idx="1">
                  <c:v>2014 год    факт</c:v>
                </c:pt>
                <c:pt idx="2">
                  <c:v>2015 год     план</c:v>
                </c:pt>
                <c:pt idx="3">
                  <c:v>2016 год    план</c:v>
                </c:pt>
                <c:pt idx="4">
                  <c:v>2017 год   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2066.5</c:v>
                </c:pt>
                <c:pt idx="1">
                  <c:v>2318</c:v>
                </c:pt>
                <c:pt idx="2">
                  <c:v>2419.6</c:v>
                </c:pt>
                <c:pt idx="3">
                  <c:v>2077.1</c:v>
                </c:pt>
                <c:pt idx="4">
                  <c:v>1958.8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   факт</c:v>
                </c:pt>
                <c:pt idx="1">
                  <c:v>2014 год    факт</c:v>
                </c:pt>
                <c:pt idx="2">
                  <c:v>2015 год     план</c:v>
                </c:pt>
                <c:pt idx="3">
                  <c:v>2016 год    план</c:v>
                </c:pt>
                <c:pt idx="4">
                  <c:v>2017 год    план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1765.4</c:v>
                </c:pt>
                <c:pt idx="1">
                  <c:v>1889.8</c:v>
                </c:pt>
                <c:pt idx="2">
                  <c:v>1787.8</c:v>
                </c:pt>
                <c:pt idx="3">
                  <c:v>1812.2</c:v>
                </c:pt>
                <c:pt idx="4">
                  <c:v>1917.2</c:v>
                </c:pt>
              </c:numCache>
            </c:numRef>
          </c:val>
        </c:ser>
        <c:dLbls>
          <c:showVal val="1"/>
        </c:dLbls>
        <c:gapWidth val="75"/>
        <c:overlap val="100"/>
        <c:axId val="78299904"/>
        <c:axId val="78301440"/>
      </c:barChart>
      <c:catAx>
        <c:axId val="78299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anchor="ctr" anchorCtr="0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301440"/>
        <c:crosses val="autoZero"/>
        <c:auto val="1"/>
        <c:lblAlgn val="ctr"/>
        <c:lblOffset val="100"/>
        <c:tickLblSkip val="1"/>
      </c:catAx>
      <c:valAx>
        <c:axId val="7830144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29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83125546806666"/>
          <c:y val="0.88251972436416481"/>
          <c:w val="0.79811318897637629"/>
          <c:h val="0.11715795495085622"/>
        </c:manualLayout>
      </c:layout>
      <c:spPr>
        <a:ln w="127000"/>
      </c:spPr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978907308825588"/>
          <c:y val="3.6438446535314056E-2"/>
          <c:w val="0.7429575525539035"/>
          <c:h val="0.8008140104993326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1.7486216409597868E-2"/>
                  <c:y val="-3.4187794903380447E-2"/>
                </c:manualLayout>
              </c:layout>
              <c:showVal val="1"/>
            </c:dLbl>
            <c:dLbl>
              <c:idx val="1"/>
              <c:layout>
                <c:manualLayout>
                  <c:x val="-1.6029031708798061E-2"/>
                  <c:y val="-4.102535388405644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1F497D">
                        <a:lumMod val="50000"/>
                      </a:srgb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Объем бюджетных ассигнований</c:v>
                </c:pt>
                <c:pt idx="1">
                  <c:v>Муниципальные  программы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3848</c:v>
                </c:pt>
                <c:pt idx="1">
                  <c:v>3676.4859999999999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7.2859235039991616E-3"/>
                  <c:y val="-2.5071049595812508E-2"/>
                </c:manualLayout>
              </c:layout>
              <c:showVal val="1"/>
            </c:dLbl>
            <c:dLbl>
              <c:idx val="1"/>
              <c:layout>
                <c:manualLayout>
                  <c:x val="1.4571847007998219E-2"/>
                  <c:y val="-2.735023592270454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Объем бюджетных ассигнований</c:v>
                </c:pt>
                <c:pt idx="1">
                  <c:v>Муниципальные  программы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4284.5</c:v>
                </c:pt>
                <c:pt idx="1">
                  <c:v>4080.0709999999999</c:v>
                </c:pt>
              </c:numCache>
            </c:numRef>
          </c:val>
        </c:ser>
        <c:shape val="box"/>
        <c:axId val="80350208"/>
        <c:axId val="80356096"/>
        <c:axId val="79979392"/>
      </c:bar3DChart>
      <c:catAx>
        <c:axId val="80350208"/>
        <c:scaling>
          <c:orientation val="minMax"/>
        </c:scaling>
        <c:delete val="1"/>
        <c:axPos val="b"/>
        <c:tickLblPos val="none"/>
        <c:crossAx val="80356096"/>
        <c:crosses val="autoZero"/>
        <c:auto val="1"/>
        <c:lblAlgn val="ctr"/>
        <c:lblOffset val="100"/>
      </c:catAx>
      <c:valAx>
        <c:axId val="8035609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0350208"/>
        <c:crosses val="autoZero"/>
        <c:crossBetween val="between"/>
      </c:valAx>
      <c:serAx>
        <c:axId val="7997939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035609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178149606299212E-2"/>
          <c:y val="7.2515503519861899E-2"/>
          <c:w val="0.63293886701662294"/>
          <c:h val="0.92748449648013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spPr>
              <a:solidFill>
                <a:srgbClr val="00B0F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explosion val="31"/>
            <c:spPr>
              <a:solidFill>
                <a:srgbClr val="00B050"/>
              </a:solidFill>
            </c:spPr>
          </c:dPt>
          <c:dPt>
            <c:idx val="3"/>
            <c:explosion val="3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20447944006999147"/>
                  <c:y val="-8.37690853879499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1 0</a:t>
                    </a:r>
                    <a:r>
                      <a:rPr lang="ru-RU" dirty="0" smtClean="0"/>
                      <a:t>81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; 5</a:t>
                    </a:r>
                    <a:r>
                      <a:rPr lang="ru-RU" dirty="0" smtClean="0"/>
                      <a:t>2,7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99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; 43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26,2; </a:t>
                    </a:r>
                    <a:r>
                      <a:rPr lang="en-US" smtClean="0"/>
                      <a:t>1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7.1251695100612425E-2"/>
                  <c:y val="-3.62879169349660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,1</a:t>
                    </a:r>
                    <a:r>
                      <a:rPr lang="en-US" dirty="0"/>
                      <a:t>; </a:t>
                    </a:r>
                    <a:r>
                      <a:rPr lang="ru-RU" dirty="0" smtClean="0"/>
                      <a:t>2,2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20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1081.1963999999998</c:v>
                </c:pt>
                <c:pt idx="1">
                  <c:v>899.85949999999946</c:v>
                </c:pt>
                <c:pt idx="2">
                  <c:v>26.175000000000001</c:v>
                </c:pt>
                <c:pt idx="3">
                  <c:v>46.144000000000005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40627734033247"/>
          <c:y val="0.37976042936282223"/>
          <c:w val="0.40620483377077882"/>
          <c:h val="0.563483103755962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1333260468025111E-2"/>
                  <c:y val="-6.444399339287217E-2"/>
                </c:manualLayout>
              </c:layout>
              <c:showVal val="1"/>
            </c:dLbl>
            <c:dLbl>
              <c:idx val="1"/>
              <c:layout>
                <c:manualLayout>
                  <c:x val="1.6284928982108645E-2"/>
                  <c:y val="-4.2221926705674845E-2"/>
                </c:manualLayout>
              </c:layout>
              <c:showVal val="1"/>
            </c:dLbl>
            <c:dLbl>
              <c:idx val="2"/>
              <c:layout>
                <c:manualLayout>
                  <c:x val="1.7066608374419E-2"/>
                  <c:y val="-2.8888686693356477E-2"/>
                </c:manualLayout>
              </c:layout>
              <c:showVal val="1"/>
            </c:dLbl>
            <c:dLbl>
              <c:idx val="3"/>
              <c:layout>
                <c:manualLayout>
                  <c:x val="1.1377738916279327E-2"/>
                  <c:y val="-3.777751336823539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Факт</c:v>
                </c:pt>
                <c:pt idx="1">
                  <c:v>2015 г. 
План</c:v>
                </c:pt>
                <c:pt idx="2">
                  <c:v>2016 г. 
План</c:v>
                </c:pt>
                <c:pt idx="3">
                  <c:v>2017 г. 
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1575.1</c:v>
                </c:pt>
                <c:pt idx="1">
                  <c:v>2053.4</c:v>
                </c:pt>
                <c:pt idx="2">
                  <c:v>1467.9</c:v>
                </c:pt>
                <c:pt idx="3">
                  <c:v>1498.3</c:v>
                </c:pt>
              </c:numCache>
            </c:numRef>
          </c:val>
        </c:ser>
        <c:shape val="box"/>
        <c:axId val="85092608"/>
        <c:axId val="85554304"/>
        <c:axId val="0"/>
      </c:bar3DChart>
      <c:catAx>
        <c:axId val="8509260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5554304"/>
        <c:crosses val="autoZero"/>
        <c:auto val="1"/>
        <c:lblAlgn val="ctr"/>
        <c:lblOffset val="100"/>
      </c:catAx>
      <c:valAx>
        <c:axId val="85554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5092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1333256966562252E-2"/>
                  <c:y val="-4.44441333743945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127.9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641899540794922E-2"/>
                  <c:y val="-4.44441333743945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45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7066608374419E-2"/>
                  <c:y val="-2.88886866933564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120,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6873635576201197E-2"/>
                  <c:y val="4.444413337439468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Факт</c:v>
                </c:pt>
                <c:pt idx="1">
                  <c:v>2015 г. 
План</c:v>
                </c:pt>
                <c:pt idx="2">
                  <c:v>2016 г. 
План</c:v>
                </c:pt>
                <c:pt idx="3">
                  <c:v>2017 г. 
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127.9</c:v>
                </c:pt>
                <c:pt idx="1">
                  <c:v>145.1</c:v>
                </c:pt>
                <c:pt idx="2">
                  <c:v>120.2</c:v>
                </c:pt>
                <c:pt idx="3">
                  <c:v>127.9</c:v>
                </c:pt>
              </c:numCache>
            </c:numRef>
          </c:val>
        </c:ser>
        <c:shape val="box"/>
        <c:axId val="85800448"/>
        <c:axId val="86138880"/>
        <c:axId val="0"/>
      </c:bar3DChart>
      <c:catAx>
        <c:axId val="858004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6138880"/>
        <c:crosses val="autoZero"/>
        <c:auto val="1"/>
        <c:lblAlgn val="ctr"/>
        <c:lblOffset val="100"/>
      </c:catAx>
      <c:valAx>
        <c:axId val="86138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5800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3.25698579642172E-2"/>
                  <c:y val="-5.5555166717993217E-2"/>
                </c:manualLayout>
              </c:layout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1424644910543208E-3"/>
                  <c:y val="-7.111061339903153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8.1424644910543208E-3"/>
                  <c:y val="-2.2222066687197291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9.4995419062300548E-3"/>
                  <c:y val="-3.555530669951565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2014 г. 
Факт</c:v>
                </c:pt>
                <c:pt idx="1">
                  <c:v>2015 г. 
План</c:v>
                </c:pt>
                <c:pt idx="2">
                  <c:v>2016 г. 
План</c:v>
                </c:pt>
                <c:pt idx="3">
                  <c:v>2017 г. 
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1109.5</c:v>
                </c:pt>
                <c:pt idx="1">
                  <c:v>1092.0999999999999</c:v>
                </c:pt>
                <c:pt idx="2">
                  <c:v>1159.8</c:v>
                </c:pt>
                <c:pt idx="3">
                  <c:v>986</c:v>
                </c:pt>
              </c:numCache>
            </c:numRef>
          </c:val>
        </c:ser>
        <c:shape val="box"/>
        <c:axId val="86332928"/>
        <c:axId val="86334464"/>
        <c:axId val="0"/>
      </c:bar3DChart>
      <c:catAx>
        <c:axId val="8633292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6334464"/>
        <c:crosses val="autoZero"/>
        <c:auto val="1"/>
        <c:lblAlgn val="ctr"/>
        <c:lblOffset val="100"/>
      </c:catAx>
      <c:valAx>
        <c:axId val="86334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6332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2.4879465201852204E-17"/>
                  <c:y val="-3.7777513368235392E-2"/>
                </c:manualLayout>
              </c:layout>
              <c:showVal val="1"/>
            </c:dLbl>
            <c:dLbl>
              <c:idx val="1"/>
              <c:layout>
                <c:manualLayout>
                  <c:x val="1.8999083812460085E-2"/>
                  <c:y val="-3.1110893362076206E-2"/>
                </c:manualLayout>
              </c:layout>
              <c:showVal val="1"/>
            </c:dLbl>
            <c:dLbl>
              <c:idx val="2"/>
              <c:layout>
                <c:manualLayout>
                  <c:x val="6.7853870758785824E-3"/>
                  <c:y val="-5.1110753380553757E-2"/>
                </c:manualLayout>
              </c:layout>
              <c:showVal val="1"/>
            </c:dLbl>
            <c:dLbl>
              <c:idx val="3"/>
              <c:layout>
                <c:manualLayout>
                  <c:x val="2.7141548303516051E-3"/>
                  <c:y val="-3.555530669951569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Факт</c:v>
                </c:pt>
                <c:pt idx="1">
                  <c:v>2015 г. 
План</c:v>
                </c:pt>
                <c:pt idx="2">
                  <c:v>2016 г. 
План</c:v>
                </c:pt>
                <c:pt idx="3">
                  <c:v>2017 г. 
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79.5</c:v>
                </c:pt>
                <c:pt idx="1">
                  <c:v>25.5</c:v>
                </c:pt>
                <c:pt idx="2">
                  <c:v>39.800000000000004</c:v>
                </c:pt>
                <c:pt idx="3">
                  <c:v>40.300000000000004</c:v>
                </c:pt>
              </c:numCache>
            </c:numRef>
          </c:val>
        </c:ser>
        <c:shape val="box"/>
        <c:axId val="86322176"/>
        <c:axId val="86520576"/>
        <c:axId val="0"/>
      </c:bar3DChart>
      <c:catAx>
        <c:axId val="8632217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6520576"/>
        <c:crosses val="autoZero"/>
        <c:auto val="1"/>
        <c:lblAlgn val="ctr"/>
        <c:lblOffset val="100"/>
      </c:catAx>
      <c:valAx>
        <c:axId val="86520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6322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8.7695411133548604E-2"/>
          <c:y val="4.6638518715529445E-2"/>
          <c:w val="0.90416212437539656"/>
          <c:h val="0.805249657045284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2.4879465201852226E-17"/>
                  <c:y val="-3.7777513368235392E-2"/>
                </c:manualLayout>
              </c:layout>
              <c:showVal val="1"/>
            </c:dLbl>
            <c:dLbl>
              <c:idx val="1"/>
              <c:layout>
                <c:manualLayout>
                  <c:x val="1.8999083812460085E-2"/>
                  <c:y val="-3.1110893362076206E-2"/>
                </c:manualLayout>
              </c:layout>
              <c:showVal val="1"/>
            </c:dLbl>
            <c:dLbl>
              <c:idx val="2"/>
              <c:layout>
                <c:manualLayout>
                  <c:x val="6.7853870758785824E-3"/>
                  <c:y val="-5.1110753380553757E-2"/>
                </c:manualLayout>
              </c:layout>
              <c:showVal val="1"/>
            </c:dLbl>
            <c:dLbl>
              <c:idx val="3"/>
              <c:layout>
                <c:manualLayout>
                  <c:x val="2.7141548303516055E-3"/>
                  <c:y val="-3.555530669951569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Факт</c:v>
                </c:pt>
                <c:pt idx="1">
                  <c:v>2015 г. 
План</c:v>
                </c:pt>
                <c:pt idx="2">
                  <c:v>2016 г.            План</c:v>
                </c:pt>
                <c:pt idx="3">
                  <c:v>2017 г.
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38.200000000000003</c:v>
                </c:pt>
                <c:pt idx="1">
                  <c:v>35.1</c:v>
                </c:pt>
                <c:pt idx="2">
                  <c:v>31.1</c:v>
                </c:pt>
                <c:pt idx="3">
                  <c:v>31.1</c:v>
                </c:pt>
              </c:numCache>
            </c:numRef>
          </c:val>
        </c:ser>
        <c:shape val="box"/>
        <c:axId val="86598400"/>
        <c:axId val="86599936"/>
        <c:axId val="0"/>
      </c:bar3DChart>
      <c:catAx>
        <c:axId val="8659840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6599936"/>
        <c:crossesAt val="30.5"/>
        <c:auto val="1"/>
        <c:lblAlgn val="ctr"/>
        <c:lblOffset val="100"/>
      </c:catAx>
      <c:valAx>
        <c:axId val="86599936"/>
        <c:scaling>
          <c:orientation val="minMax"/>
          <c:max val="40"/>
          <c:min val="30.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6598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5897758092738695"/>
                  <c:y val="5.9259109944966503E-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 на доходы физических</a:t>
                    </a:r>
                    <a:r>
                      <a: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 лиц  </a:t>
                    </a:r>
                  </a:p>
                  <a:p>
                    <a:r>
                      <a: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702,7; 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48,2%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766404199475066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Акцизы на ГСМ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 11,6;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0,8%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0.19986286089238844"/>
                  <c:y val="-0.1133331910181879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Госпошлина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22,1;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1,5%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34376454505686788"/>
                  <c:y val="3.759062091864659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Налоги на совокупный 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доход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 208,8;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14,3%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40555555555555556"/>
                  <c:y val="-9.408512592090732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 на имущество 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физ.лиц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60,2;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4,2%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37454516622922263"/>
                  <c:y val="0.1133330160405500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Земельный 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 </a:t>
                    </a:r>
                  </a:p>
                  <a:p>
                    <a:r>
                      <a:rPr lang="ru-RU" sz="2000" b="1" dirty="0" smtClean="0">
                        <a:solidFill>
                          <a:srgbClr val="FF0000"/>
                        </a:solidFill>
                      </a:rPr>
                      <a:t>451,7;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31,0%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6272659667541556"/>
                  <c:y val="-3.644556579478325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err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Гос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 пошлина 13;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20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Акцизы на ГСМ</c:v>
                </c:pt>
                <c:pt idx="2">
                  <c:v>Налоги на совокупный доход</c:v>
                </c:pt>
                <c:pt idx="3">
                  <c:v>Налог на имущество физлиц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702.7</c:v>
                </c:pt>
                <c:pt idx="1">
                  <c:v>11.6</c:v>
                </c:pt>
                <c:pt idx="2">
                  <c:v>208.8</c:v>
                </c:pt>
                <c:pt idx="3">
                  <c:v>60.3</c:v>
                </c:pt>
                <c:pt idx="4">
                  <c:v>541.70000000000005</c:v>
                </c:pt>
                <c:pt idx="5">
                  <c:v>22.1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8055555555555561E-2"/>
                  <c:y val="-0.4215475512229555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1 929,9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1265419947506601E-2"/>
                  <c:y val="-0.39074431287681438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1 828,7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3580271216098071E-2"/>
                  <c:y val="-0.376488184809983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1 765,4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1111111111111125E-2"/>
                  <c:y val="-0.38113454100566058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1889,8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5432086614173241E-2"/>
                  <c:y val="-0.39727167867946656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ru-RU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1 787,8</a:t>
                    </a:r>
                    <a:endParaRPr lang="en-US" sz="24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1.7592629046369362E-2"/>
                  <c:y val="-0.4073194195781779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1 812,2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2.6080271216097992E-2"/>
                  <c:y val="-0.424695048972741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1 917,2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2011 факт</c:v>
                </c:pt>
                <c:pt idx="1">
                  <c:v>2012 факт</c:v>
                </c:pt>
                <c:pt idx="2">
                  <c:v>2013 факт</c:v>
                </c:pt>
                <c:pt idx="3">
                  <c:v>2014 факт</c:v>
                </c:pt>
                <c:pt idx="4">
                  <c:v>2015 план</c:v>
                </c:pt>
                <c:pt idx="5">
                  <c:v>2016 план</c:v>
                </c:pt>
                <c:pt idx="6">
                  <c:v>2017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1929.9</c:v>
                </c:pt>
                <c:pt idx="1">
                  <c:v>1828.7</c:v>
                </c:pt>
                <c:pt idx="2">
                  <c:v>1765.4</c:v>
                </c:pt>
                <c:pt idx="3">
                  <c:v>1889.8</c:v>
                </c:pt>
                <c:pt idx="4">
                  <c:v>1787.8</c:v>
                </c:pt>
                <c:pt idx="5">
                  <c:v>1812.2</c:v>
                </c:pt>
                <c:pt idx="6">
                  <c:v>1917.2</c:v>
                </c:pt>
              </c:numCache>
            </c:numRef>
          </c:val>
        </c:ser>
        <c:dLbls>
          <c:showVal val="1"/>
        </c:dLbls>
        <c:gapWidth val="75"/>
        <c:shape val="cylinder"/>
        <c:axId val="78985088"/>
        <c:axId val="78986624"/>
        <c:axId val="0"/>
      </c:bar3DChart>
      <c:catAx>
        <c:axId val="78985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986624"/>
        <c:crosses val="autoZero"/>
        <c:auto val="1"/>
        <c:lblAlgn val="ctr"/>
        <c:lblOffset val="100"/>
      </c:catAx>
      <c:valAx>
        <c:axId val="78986624"/>
        <c:scaling>
          <c:orientation val="minMax"/>
          <c:max val="2000"/>
          <c:min val="0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985088"/>
        <c:crosses val="autoZero"/>
        <c:crossBetween val="between"/>
        <c:majorUnit val="2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AngAx val="1"/>
    </c:view3D>
    <c:sideWall>
      <c:spPr>
        <a:effectLst>
          <a:outerShdw blurRad="50800" dist="50800" dir="5400000" algn="ctr" rotWithShape="0">
            <a:schemeClr val="bg2">
              <a:lumMod val="75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bg2">
              <a:lumMod val="75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8.4196387836659725E-2"/>
          <c:y val="2.504262276252946E-2"/>
          <c:w val="0.91567516465805565"/>
          <c:h val="0.618453951264684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прибыль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3644215864375565E-2"/>
                  <c:y val="8.6358203490938014E-3"/>
                </c:manualLayout>
              </c:layout>
              <c:showVal val="1"/>
            </c:dLbl>
            <c:dLbl>
              <c:idx val="1"/>
              <c:layout>
                <c:manualLayout>
                  <c:x val="1.618158602544896E-2"/>
                  <c:y val="-4.1987459037281924E-3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107.8</a:t>
                    </a:r>
                    <a:endParaRPr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490676561560565E-2"/>
                  <c:y val="-5.5925256848327734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Факт</c:v>
                </c:pt>
                <c:pt idx="2">
                  <c:v>2015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65.8</c:v>
                </c:pt>
                <c:pt idx="1">
                  <c:v>107.8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1.19917124991649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695.4</a:t>
                    </a:r>
                    <a:endParaRPr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106908863191422E-2"/>
                  <c:y val="-7.9893900727548289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Факт</c:v>
                </c:pt>
                <c:pt idx="2">
                  <c:v>2015 План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672.9</c:v>
                </c:pt>
                <c:pt idx="1">
                  <c:v>695.4</c:v>
                </c:pt>
                <c:pt idx="2">
                  <c:v>702.7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 в связи с применением упрощенной системы налогообложения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7.4948203119781179E-3"/>
                  <c:y val="-5.3262149379358975E-3"/>
                </c:manualLayout>
              </c:layout>
              <c:showVal val="1"/>
            </c:dLbl>
            <c:dLbl>
              <c:idx val="1"/>
              <c:layout>
                <c:manualLayout>
                  <c:x val="1.6488604686351802E-2"/>
                  <c:y val="5.3262149379358975E-3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85.9</a:t>
                    </a:r>
                    <a:endParaRPr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490676561560565E-2"/>
                  <c:y val="-2.663107468968058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Факт</c:v>
                </c:pt>
                <c:pt idx="2">
                  <c:v>2015 План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76.3</c:v>
                </c:pt>
                <c:pt idx="1">
                  <c:v>85.9</c:v>
                </c:pt>
                <c:pt idx="2">
                  <c:v>91.2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ЕНДВ</c:v>
                </c:pt>
              </c:strCache>
            </c:strRef>
          </c:tx>
          <c:spPr>
            <a:solidFill>
              <a:srgbClr val="92D050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1.2221998499840644E-2"/>
                  <c:y val="-1.0628232600042354E-2"/>
                </c:manualLayout>
              </c:layout>
              <c:showVal val="1"/>
            </c:dLbl>
            <c:dLbl>
              <c:idx val="1"/>
              <c:layout>
                <c:manualLayout>
                  <c:x val="7.9553464062358994E-3"/>
                  <c:y val="-3.79064416902662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107.2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49274843676932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Факт</c:v>
                </c:pt>
                <c:pt idx="2">
                  <c:v>2015 План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113</c:v>
                </c:pt>
                <c:pt idx="1">
                  <c:v>107.2</c:v>
                </c:pt>
                <c:pt idx="2">
                  <c:v>111.5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437.8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Факт</c:v>
                </c:pt>
                <c:pt idx="2">
                  <c:v>2015 План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411</c:v>
                </c:pt>
                <c:pt idx="1">
                  <c:v>437.8</c:v>
                </c:pt>
                <c:pt idx="2">
                  <c:v>451.7</c:v>
                </c:pt>
              </c:numCache>
            </c:numRef>
          </c:val>
        </c:ser>
        <c:gapWidth val="66"/>
        <c:gapDepth val="18"/>
        <c:shape val="cylinder"/>
        <c:axId val="79230848"/>
        <c:axId val="79232384"/>
        <c:axId val="0"/>
      </c:bar3DChart>
      <c:catAx>
        <c:axId val="79230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79232384"/>
        <c:crosses val="autoZero"/>
        <c:auto val="1"/>
        <c:lblAlgn val="ctr"/>
        <c:lblOffset val="100"/>
      </c:catAx>
      <c:valAx>
        <c:axId val="79232384"/>
        <c:scaling>
          <c:orientation val="minMax"/>
          <c:max val="14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79230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054916064564094"/>
          <c:w val="0.99848550648519963"/>
          <c:h val="0.29241350719831188"/>
        </c:manualLayout>
      </c:layout>
      <c:spPr>
        <a:effectLst>
          <a:outerShdw blurRad="50800" dist="12700" dir="5400000" algn="ctr" rotWithShape="0">
            <a:srgbClr val="000000">
              <a:alpha val="43137"/>
            </a:srgbClr>
          </a:outerShdw>
        </a:effectLst>
      </c:spPr>
      <c:txPr>
        <a:bodyPr/>
        <a:lstStyle/>
        <a:p>
          <a:pPr>
            <a:lnSpc>
              <a:spcPct val="100000"/>
            </a:lnSpc>
            <a:defRPr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95,4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702,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695.4</c:v>
                </c:pt>
                <c:pt idx="1">
                  <c:v>702.2</c:v>
                </c:pt>
                <c:pt idx="2">
                  <c:v>790.9</c:v>
                </c:pt>
                <c:pt idx="3" formatCode="0.0">
                  <c:v>892</c:v>
                </c:pt>
              </c:numCache>
            </c:numRef>
          </c:val>
        </c:ser>
        <c:dLbls>
          <c:showVal val="1"/>
        </c:dLbls>
        <c:gapWidth val="75"/>
        <c:axId val="79346688"/>
        <c:axId val="79557376"/>
      </c:barChart>
      <c:catAx>
        <c:axId val="79346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57376"/>
        <c:crosses val="autoZero"/>
        <c:auto val="1"/>
        <c:lblAlgn val="ctr"/>
        <c:lblOffset val="100"/>
      </c:catAx>
      <c:valAx>
        <c:axId val="795573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346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37,8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2.844434729069835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51,7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437,2</a:t>
                    </a:r>
                    <a:r>
                      <a:rPr lang="ru-RU" smtClean="0"/>
                      <a:t>*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437,2</a:t>
                    </a:r>
                    <a:r>
                      <a:rPr lang="ru-RU" smtClean="0"/>
                      <a:t>*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437.8</c:v>
                </c:pt>
                <c:pt idx="1">
                  <c:v>451.7</c:v>
                </c:pt>
                <c:pt idx="2">
                  <c:v>437.2</c:v>
                </c:pt>
                <c:pt idx="3">
                  <c:v>437.2</c:v>
                </c:pt>
              </c:numCache>
            </c:numRef>
          </c:val>
        </c:ser>
        <c:dLbls>
          <c:showVal val="1"/>
        </c:dLbls>
        <c:gapWidth val="75"/>
        <c:axId val="79450496"/>
        <c:axId val="79452032"/>
      </c:barChart>
      <c:catAx>
        <c:axId val="79450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452032"/>
        <c:crosses val="autoZero"/>
        <c:auto val="1"/>
        <c:lblAlgn val="ctr"/>
        <c:lblOffset val="100"/>
      </c:catAx>
      <c:valAx>
        <c:axId val="79452032"/>
        <c:scaling>
          <c:orientation val="minMax"/>
        </c:scaling>
        <c:axPos val="l"/>
        <c:numFmt formatCode="0.0" sourceLinked="1"/>
        <c:majorTickMark val="none"/>
        <c:tickLblPos val="nextTo"/>
        <c:crossAx val="79450496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07,2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107.2</c:v>
                </c:pt>
                <c:pt idx="1">
                  <c:v>111.5</c:v>
                </c:pt>
                <c:pt idx="2">
                  <c:v>117.1</c:v>
                </c:pt>
                <c:pt idx="3">
                  <c:v>122.1</c:v>
                </c:pt>
              </c:numCache>
            </c:numRef>
          </c:val>
        </c:ser>
        <c:dLbls>
          <c:showVal val="1"/>
        </c:dLbls>
        <c:gapWidth val="75"/>
        <c:axId val="79721600"/>
        <c:axId val="79723136"/>
      </c:barChart>
      <c:catAx>
        <c:axId val="79721600"/>
        <c:scaling>
          <c:orientation val="minMax"/>
        </c:scaling>
        <c:axPos val="b"/>
        <c:numFmt formatCode="General" sourceLinked="1"/>
        <c:majorTickMark val="none"/>
        <c:tickLblPos val="nextTo"/>
        <c:crossAx val="79723136"/>
        <c:crosses val="autoZero"/>
        <c:auto val="1"/>
        <c:lblAlgn val="ctr"/>
        <c:lblOffset val="100"/>
      </c:catAx>
      <c:valAx>
        <c:axId val="7972313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7972160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за счет собственных средств бюджета</c:v>
                </c:pt>
              </c:strCache>
            </c:strRef>
          </c:tx>
          <c:dLbls>
            <c:dLbl>
              <c:idx val="0"/>
              <c:layout>
                <c:manualLayout>
                  <c:x val="1.3793006909294858E-2"/>
                  <c:y val="8.0267237231189011E-3"/>
                </c:manualLayout>
              </c:layout>
              <c:showVal val="1"/>
            </c:dLbl>
            <c:dLbl>
              <c:idx val="1"/>
              <c:layout>
                <c:manualLayout>
                  <c:x val="9.1953379395300228E-3"/>
                  <c:y val="-8.0267237231189011E-3"/>
                </c:manualLayout>
              </c:layout>
              <c:showVal val="1"/>
            </c:dLbl>
            <c:dLbl>
              <c:idx val="2"/>
              <c:layout>
                <c:manualLayout>
                  <c:x val="1.3793006909294858E-2"/>
                  <c:y val="-8.0267237231189011E-3"/>
                </c:manualLayout>
              </c:layout>
              <c:showVal val="1"/>
            </c:dLbl>
            <c:dLbl>
              <c:idx val="3"/>
              <c:layout>
                <c:manualLayout>
                  <c:x val="9.1953379395300228E-3"/>
                  <c:y val="-5.3511491487459404E-3"/>
                </c:manualLayout>
              </c:layout>
              <c:showVal val="1"/>
            </c:dLbl>
            <c:dLbl>
              <c:idx val="4"/>
              <c:layout>
                <c:manualLayout>
                  <c:x val="4.5976689697649594E-3"/>
                  <c:y val="0"/>
                </c:manualLayout>
              </c:layout>
              <c:showVal val="1"/>
            </c:dLbl>
            <c:spPr>
              <a:solidFill>
                <a:prstClr val="white"/>
              </a:solidFill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Факт</c:v>
                </c:pt>
                <c:pt idx="1">
                  <c:v>2014 год Факт</c:v>
                </c:pt>
                <c:pt idx="2">
                  <c:v>2015 год План</c:v>
                </c:pt>
                <c:pt idx="3">
                  <c:v>2016 год План</c:v>
                </c:pt>
                <c:pt idx="4">
                  <c:v>2017 год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1.8</c:v>
                </c:pt>
                <c:pt idx="1">
                  <c:v>1.2</c:v>
                </c:pt>
                <c:pt idx="2">
                  <c:v>1.6300000000000001</c:v>
                </c:pt>
                <c:pt idx="3">
                  <c:v>1.7</c:v>
                </c:pt>
                <c:pt idx="4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за счет межбюджетных трансфертов</c:v>
                </c:pt>
              </c:strCache>
            </c:strRef>
          </c:tx>
          <c:dLbls>
            <c:dLbl>
              <c:idx val="0"/>
              <c:layout>
                <c:manualLayout>
                  <c:x val="1.3793006909294858E-2"/>
                  <c:y val="0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195337939530022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1302252930199534E-3"/>
                  <c:y val="-1.8729022020610771E-2"/>
                </c:manualLayout>
              </c:layout>
              <c:showVal val="1"/>
            </c:dLbl>
            <c:dLbl>
              <c:idx val="3"/>
              <c:layout>
                <c:manualLayout>
                  <c:x val="9.1953379395300228E-3"/>
                  <c:y val="-2.6755745743730006E-3"/>
                </c:manualLayout>
              </c:layout>
              <c:showVal val="1"/>
            </c:dLbl>
            <c:dLbl>
              <c:idx val="4"/>
              <c:layout>
                <c:manualLayout>
                  <c:x val="4.5976689697649594E-3"/>
                  <c:y val="-8.0267237231189011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Факт</c:v>
                </c:pt>
                <c:pt idx="1">
                  <c:v>2014 год Факт</c:v>
                </c:pt>
                <c:pt idx="2">
                  <c:v>2015 год План</c:v>
                </c:pt>
                <c:pt idx="3">
                  <c:v>2016 год План</c:v>
                </c:pt>
                <c:pt idx="4">
                  <c:v>2017 год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1.8</c:v>
                </c:pt>
                <c:pt idx="1">
                  <c:v>2.1</c:v>
                </c:pt>
                <c:pt idx="2">
                  <c:v>2.4</c:v>
                </c:pt>
                <c:pt idx="3" formatCode="#,##0.0">
                  <c:v>2.1</c:v>
                </c:pt>
                <c:pt idx="4" formatCode="#,##0.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за счет  ОАО "Концерн Росэнергоатом"</c:v>
                </c:pt>
              </c:strCache>
            </c:strRef>
          </c:tx>
          <c:dLbls>
            <c:dLbl>
              <c:idx val="1"/>
              <c:layout>
                <c:manualLayout>
                  <c:x val="9.1953379395299552E-3"/>
                  <c:y val="5.0077896759881339E-3"/>
                </c:manualLayout>
              </c:layout>
              <c:showVal val="1"/>
            </c:dLbl>
            <c:dLbl>
              <c:idx val="2"/>
              <c:layout>
                <c:manualLayout>
                  <c:x val="9.1953379395299396E-3"/>
                  <c:y val="1.2519474189970304E-2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Факт</c:v>
                </c:pt>
                <c:pt idx="1">
                  <c:v>2014 год Факт</c:v>
                </c:pt>
                <c:pt idx="2">
                  <c:v>2015 год План</c:v>
                </c:pt>
                <c:pt idx="3">
                  <c:v>2016 год План</c:v>
                </c:pt>
                <c:pt idx="4">
                  <c:v>2017 год План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0.5</c:v>
                </c:pt>
                <c:pt idx="2">
                  <c:v>0.27</c:v>
                </c:pt>
              </c:numCache>
            </c:numRef>
          </c:val>
        </c:ser>
        <c:shape val="cylinder"/>
        <c:axId val="79869824"/>
        <c:axId val="79871360"/>
        <c:axId val="0"/>
      </c:bar3DChart>
      <c:catAx>
        <c:axId val="79869824"/>
        <c:scaling>
          <c:orientation val="minMax"/>
        </c:scaling>
        <c:axPos val="b"/>
        <c:numFmt formatCode="General" sourceLinked="1"/>
        <c:tickLblPos val="nextTo"/>
        <c:spPr>
          <a:noFill/>
          <a:ln>
            <a:solidFill>
              <a:srgbClr val="4F81BD"/>
            </a:solidFill>
          </a:ln>
        </c:spPr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79871360"/>
        <c:crosses val="autoZero"/>
        <c:auto val="1"/>
        <c:lblAlgn val="ctr"/>
        <c:lblOffset val="100"/>
      </c:catAx>
      <c:valAx>
        <c:axId val="79871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7986982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833333333333443E-2"/>
          <c:y val="8.2427697857135745E-2"/>
          <c:w val="0.84444444444445477"/>
          <c:h val="0.825492621879235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spPr>
              <a:solidFill>
                <a:srgbClr val="4BACC6">
                  <a:lumMod val="60000"/>
                  <a:lumOff val="40000"/>
                </a:srgbClr>
              </a:solidFill>
            </c:spPr>
          </c:dPt>
          <c:dPt>
            <c:idx val="1"/>
            <c:spPr>
              <a:solidFill>
                <a:srgbClr val="F79646">
                  <a:lumMod val="75000"/>
                </a:srgbClr>
              </a:solidFill>
            </c:spPr>
          </c:dPt>
          <c:dPt>
            <c:idx val="2"/>
            <c:explosion val="26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explosion val="6"/>
            <c:spPr>
              <a:solidFill>
                <a:srgbClr val="FF0000"/>
              </a:solidFill>
            </c:spPr>
          </c:dPt>
          <c:dPt>
            <c:idx val="6"/>
            <c:explosion val="26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7"/>
            <c:explosion val="17"/>
            <c:spPr>
              <a:solidFill>
                <a:srgbClr val="FF9999"/>
              </a:solidFill>
            </c:spPr>
          </c:dPt>
          <c:dPt>
            <c:idx val="8"/>
            <c:spPr>
              <a:solidFill>
                <a:srgbClr val="0033CC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C0504D">
                  <a:lumMod val="75000"/>
                </a:srgb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288.3; 6,7%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1.6918963254593175E-2"/>
                  <c:y val="-6.57257097484818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185.4; 4,3%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8.1535214348206528E-2"/>
                  <c:y val="5.519083529166921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400" dirty="0" smtClean="0"/>
                      <a:t>Обслуживание </a:t>
                    </a:r>
                    <a:r>
                      <a:rPr lang="ru-RU" sz="1400" dirty="0" err="1" smtClean="0"/>
                      <a:t>мун.долга</a:t>
                    </a:r>
                    <a:r>
                      <a:rPr lang="ru-RU" sz="1400" dirty="0" smtClean="0"/>
                      <a:t>; 2.3; 0,1%</a:t>
                    </a:r>
                    <a:endParaRPr lang="ru-RU" sz="1400" dirty="0"/>
                  </a:p>
                </c:rich>
              </c:tx>
              <c:numFmt formatCode="#,##0.0" sourceLinked="0"/>
              <c:spPr/>
              <c:showVal val="1"/>
              <c:showCatName val="1"/>
            </c:dLbl>
            <c:dLbl>
              <c:idx val="3"/>
              <c:layout>
                <c:manualLayout>
                  <c:x val="-0.13854144794400741"/>
                  <c:y val="4.8163931517666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ЖКХ; </a:t>
                    </a:r>
                    <a:r>
                      <a:rPr lang="ru-RU" dirty="0" smtClean="0"/>
                      <a:t>            407.4; 9,5%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5.6244531933508394E-4"/>
                  <c:y val="3.53640548363278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среды; </a:t>
                    </a:r>
                    <a:r>
                      <a:rPr lang="ru-RU" dirty="0" smtClean="0"/>
                      <a:t>27.1; 0,6%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2.8466754155730535E-4"/>
                  <c:y val="0.45889788331072856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400" dirty="0" smtClean="0"/>
                      <a:t>       Национальная оборона, Национальная </a:t>
                    </a:r>
                    <a:r>
                      <a:rPr lang="ru-RU" sz="1400" dirty="0"/>
                      <a:t>безопасность и </a:t>
                    </a:r>
                    <a:r>
                      <a:rPr lang="ru-RU" sz="1400" dirty="0" err="1" smtClean="0"/>
                      <a:t>правоохраните</a:t>
                    </a:r>
                    <a:r>
                      <a:rPr lang="ru-RU" sz="1400" dirty="0" smtClean="0"/>
                      <a:t>-</a:t>
                    </a:r>
                  </a:p>
                  <a:p>
                    <a:pPr>
                      <a:defRPr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400" dirty="0" err="1" smtClean="0"/>
                      <a:t>льная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деятельность; </a:t>
                    </a:r>
                    <a:r>
                      <a:rPr lang="ru-RU" sz="1400" dirty="0" smtClean="0"/>
                      <a:t>22.8; 0,5%</a:t>
                    </a:r>
                    <a:endParaRPr lang="ru-RU" sz="1400" dirty="0"/>
                  </a:p>
                </c:rich>
              </c:tx>
              <c:numFmt formatCode="#,##0.0" sourceLinked="0"/>
              <c:spPr/>
              <c:showVal val="1"/>
              <c:showCatName val="1"/>
            </c:dLbl>
            <c:dLbl>
              <c:idx val="6"/>
              <c:layout>
                <c:manualLayout>
                  <c:x val="-0.22312401574803137"/>
                  <c:y val="-0.300122576590974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Образование</a:t>
                    </a:r>
                    <a:r>
                      <a:rPr lang="ru-RU" dirty="0"/>
                      <a:t>; 2 </a:t>
                    </a:r>
                    <a:r>
                      <a:rPr lang="ru-RU" dirty="0" smtClean="0"/>
                      <a:t>053.4; 47,9%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0"/>
                  <c:y val="7.78686851889769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Культура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145.1; 3,4%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6.8055555555555588E-4"/>
                  <c:y val="-0.2276387950525470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Здравоохране</a:t>
                    </a:r>
                    <a:r>
                      <a:rPr lang="ru-RU" dirty="0" smtClean="0"/>
                      <a:t>-</a:t>
                    </a:r>
                  </a:p>
                  <a:p>
                    <a:r>
                      <a:rPr lang="ru-RU" dirty="0" err="1" smtClean="0"/>
                      <a:t>ние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25.5; 0,6%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r>
                      <a:rPr lang="ru-RU" dirty="0" smtClean="0"/>
                      <a:t>            1 092.1; 25,5%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0"/>
              <c:layout>
                <c:manualLayout>
                  <c:x val="-0.11037002405949255"/>
                  <c:y val="-1.24349128083766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35.1; 0,8%</a:t>
                    </a:r>
                    <a:endParaRPr lang="ru-RU" dirty="0"/>
                  </a:p>
                </c:rich>
              </c:tx>
              <c:showVal val="1"/>
              <c:showCatName val="1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Обслуживание мун.долга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Национальная безопасность и правоохранительная деятельность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288.3469999999997</c:v>
                </c:pt>
                <c:pt idx="1">
                  <c:v>185.36540000000014</c:v>
                </c:pt>
                <c:pt idx="2">
                  <c:v>2.2896000000000001</c:v>
                </c:pt>
                <c:pt idx="3">
                  <c:v>407.40249999999969</c:v>
                </c:pt>
                <c:pt idx="4">
                  <c:v>27.14</c:v>
                </c:pt>
                <c:pt idx="5">
                  <c:v>22.770699999999973</c:v>
                </c:pt>
                <c:pt idx="6">
                  <c:v>2053.3755000000024</c:v>
                </c:pt>
                <c:pt idx="7">
                  <c:v>145.14099999999999</c:v>
                </c:pt>
                <c:pt idx="8">
                  <c:v>25.472999999999978</c:v>
                </c:pt>
                <c:pt idx="9">
                  <c:v>1092.1177</c:v>
                </c:pt>
                <c:pt idx="10">
                  <c:v>35.063500000000012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</cdr:x>
      <cdr:y>0.10164</cdr:y>
    </cdr:from>
    <cdr:to>
      <cdr:x>0.3073</cdr:x>
      <cdr:y>0.16261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2976" y="678915"/>
          <a:ext cx="1666951" cy="40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3 831,9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0.30469</cdr:x>
      <cdr:y>0.05886</cdr:y>
    </cdr:from>
    <cdr:to>
      <cdr:x>0.44358</cdr:x>
      <cdr:y>0.11984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86050" y="393163"/>
          <a:ext cx="1270010" cy="40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4 207,8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0.48437</cdr:x>
      <cdr:y>0.03261</cdr:y>
    </cdr:from>
    <cdr:to>
      <cdr:x>0.62326</cdr:x>
      <cdr:y>0.13397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29124" y="214314"/>
          <a:ext cx="1270010" cy="666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4 207,4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0.67188</cdr:x>
      <cdr:y>0.13372</cdr:y>
    </cdr:from>
    <cdr:to>
      <cdr:x>0.78473</cdr:x>
      <cdr:y>0.20689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3636" y="893229"/>
          <a:ext cx="1031900" cy="488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3 889,3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0.85156</cdr:x>
      <cdr:y>0.13372</cdr:y>
    </cdr:from>
    <cdr:to>
      <cdr:x>0.97156</cdr:x>
      <cdr:y>0.1947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86710" y="893229"/>
          <a:ext cx="1097280" cy="40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3 876,0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0.11718</cdr:x>
      <cdr:y>0.34146</cdr:y>
    </cdr:from>
    <cdr:to>
      <cdr:x>0.24219</cdr:x>
      <cdr:y>0.40244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71494" y="2000264"/>
          <a:ext cx="114309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(46,1%)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0.125</cdr:x>
      <cdr:y>0.62195</cdr:y>
    </cdr:from>
    <cdr:to>
      <cdr:x>0.23437</cdr:x>
      <cdr:y>0.75572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43000" y="3643316"/>
          <a:ext cx="1000108" cy="783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(53,9%)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0.29687</cdr:x>
      <cdr:y>0.32927</cdr:y>
    </cdr:from>
    <cdr:to>
      <cdr:x>0.46094</cdr:x>
      <cdr:y>0.42448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714579" y="1928826"/>
          <a:ext cx="1500256" cy="557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(44,9%)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0.29687</cdr:x>
      <cdr:y>0.60976</cdr:y>
    </cdr:from>
    <cdr:to>
      <cdr:x>0.40625</cdr:x>
      <cdr:y>0.7561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714612" y="3571908"/>
          <a:ext cx="1000138" cy="857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(55,1%)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0.48437</cdr:x>
      <cdr:y>0.26829</cdr:y>
    </cdr:from>
    <cdr:to>
      <cdr:x>0.60156</cdr:x>
      <cdr:y>0.32927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429123" y="1571636"/>
          <a:ext cx="107154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(42,5%)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0.47656</cdr:x>
      <cdr:y>0.59756</cdr:y>
    </cdr:from>
    <cdr:to>
      <cdr:x>0.60156</cdr:x>
      <cdr:y>0.65854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357665" y="3500462"/>
          <a:ext cx="11430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(57,5%)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0.66406</cdr:x>
      <cdr:y>0.32927</cdr:y>
    </cdr:from>
    <cdr:to>
      <cdr:x>0.79688</cdr:x>
      <cdr:y>0.38987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072165" y="1928826"/>
          <a:ext cx="1214506" cy="354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(46,6%)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0.65625</cdr:x>
      <cdr:y>0.62195</cdr:y>
    </cdr:from>
    <cdr:to>
      <cdr:x>0.79688</cdr:x>
      <cdr:y>0.75769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000750" y="3643338"/>
          <a:ext cx="1285921" cy="795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(53,4%)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0.85156</cdr:x>
      <cdr:y>0.34146</cdr:y>
    </cdr:from>
    <cdr:to>
      <cdr:x>0.97657</cdr:x>
      <cdr:y>0.41228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786665" y="2000264"/>
          <a:ext cx="1143091" cy="414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(49,5%)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0.84375</cdr:x>
      <cdr:y>0.63415</cdr:y>
    </cdr:from>
    <cdr:to>
      <cdr:x>0.96875</cdr:x>
      <cdr:y>0.7561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715250" y="3714776"/>
          <a:ext cx="1143000" cy="71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(50,5%)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6" name="Прямая соединительная линия 25"/>
        <cdr:cNvSpPr/>
      </cdr:nvSpPr>
      <cdr:spPr>
        <a:xfrm xmlns:a="http://schemas.openxmlformats.org/drawingml/2006/main" flipV="1">
          <a:off x="0" y="-1600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0.232</cdr:x>
      <cdr:y>0.1643</cdr:y>
    </cdr:from>
    <cdr:to>
      <cdr:x>0.232</cdr:x>
      <cdr:y>0.1643</cdr:y>
    </cdr:to>
    <cdr:sp macro="" textlink="">
      <cdr:nvSpPr>
        <cdr:cNvPr id="28" name="Прямая соединительная линия 27"/>
        <cdr:cNvSpPr/>
      </cdr:nvSpPr>
      <cdr:spPr>
        <a:xfrm xmlns:a="http://schemas.openxmlformats.org/drawingml/2006/main" rot="5400000" flipH="1" flipV="1">
          <a:off x="2071670" y="828668"/>
          <a:ext cx="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2" name="Прямая соединительная линия 31"/>
        <cdr:cNvSpPr/>
      </cdr:nvSpPr>
      <cdr:spPr>
        <a:xfrm xmlns:a="http://schemas.openxmlformats.org/drawingml/2006/main">
          <a:off x="0" y="-1600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0.22656</cdr:x>
      <cdr:y>0.54878</cdr:y>
    </cdr:from>
    <cdr:to>
      <cdr:x>0.30469</cdr:x>
      <cdr:y>0.57317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2071670" y="3214710"/>
          <a:ext cx="714420" cy="142874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0.40625</cdr:x>
      <cdr:y>0.5</cdr:y>
    </cdr:from>
    <cdr:to>
      <cdr:x>0.49219</cdr:x>
      <cdr:y>0.53659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3714744" y="2928958"/>
          <a:ext cx="785835" cy="21431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BBB59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0.58594</cdr:x>
      <cdr:y>0.48665</cdr:y>
    </cdr:from>
    <cdr:to>
      <cdr:x>0.66407</cdr:x>
      <cdr:y>0.54763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>
          <a:off x="5357818" y="3250683"/>
          <a:ext cx="714421" cy="40732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BBB59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0.76563</cdr:x>
      <cdr:y>0.48665</cdr:y>
    </cdr:from>
    <cdr:to>
      <cdr:x>0.85157</cdr:x>
      <cdr:y>0.52323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>
          <a:off x="7000892" y="3250683"/>
          <a:ext cx="785836" cy="24434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BBB59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0.21875</cdr:x>
      <cdr:y>0.28345</cdr:y>
    </cdr:from>
    <cdr:to>
      <cdr:x>0.30469</cdr:x>
      <cdr:y>0.31554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 flipV="1">
          <a:off x="2000232" y="1893360"/>
          <a:ext cx="785858" cy="214314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0.40625</cdr:x>
      <cdr:y>0.23706</cdr:y>
    </cdr:from>
    <cdr:to>
      <cdr:x>0.47656</cdr:x>
      <cdr:y>0.29415</cdr:y>
    </cdr:to>
    <cdr:sp macro="" textlink="">
      <cdr:nvSpPr>
        <cdr:cNvPr id="29" name="Прямая со стрелкой 28"/>
        <cdr:cNvSpPr/>
      </cdr:nvSpPr>
      <cdr:spPr>
        <a:xfrm xmlns:a="http://schemas.openxmlformats.org/drawingml/2006/main">
          <a:off x="3714745" y="1583455"/>
          <a:ext cx="642942" cy="38134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BACC6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0.57813</cdr:x>
      <cdr:y>0.22998</cdr:y>
    </cdr:from>
    <cdr:to>
      <cdr:x>0.66407</cdr:x>
      <cdr:y>0.25437</cdr:y>
    </cdr:to>
    <cdr:sp macro="" textlink="">
      <cdr:nvSpPr>
        <cdr:cNvPr id="30" name="Прямая со стрелкой 29"/>
        <cdr:cNvSpPr/>
      </cdr:nvSpPr>
      <cdr:spPr>
        <a:xfrm xmlns:a="http://schemas.openxmlformats.org/drawingml/2006/main" flipV="1">
          <a:off x="5286380" y="1536171"/>
          <a:ext cx="785835" cy="16291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BACC6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0.76563</cdr:x>
      <cdr:y>0.25137</cdr:y>
    </cdr:from>
    <cdr:to>
      <cdr:x>0.85157</cdr:x>
      <cdr:y>0.30795</cdr:y>
    </cdr:to>
    <cdr:sp macro="" textlink="">
      <cdr:nvSpPr>
        <cdr:cNvPr id="31" name="Прямая со стрелкой 30"/>
        <cdr:cNvSpPr/>
      </cdr:nvSpPr>
      <cdr:spPr>
        <a:xfrm xmlns:a="http://schemas.openxmlformats.org/drawingml/2006/main" flipV="1">
          <a:off x="7000892" y="1679047"/>
          <a:ext cx="785836" cy="37793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BACC6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0.21094</cdr:x>
      <cdr:y>0.21928</cdr:y>
    </cdr:from>
    <cdr:to>
      <cdr:x>0.3125</cdr:x>
      <cdr:y>0.26806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1928794" y="1464733"/>
          <a:ext cx="928665" cy="325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+7,1%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0.21875</cdr:x>
      <cdr:y>0.47561</cdr:y>
    </cdr:from>
    <cdr:to>
      <cdr:x>0.3125</cdr:x>
      <cdr:y>0.53659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2000233" y="2786082"/>
          <a:ext cx="85726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+12,2%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0.40625</cdr:x>
      <cdr:y>0.18293</cdr:y>
    </cdr:from>
    <cdr:to>
      <cdr:x>0.48438</cdr:x>
      <cdr:y>0.23171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3714750" y="1071570"/>
          <a:ext cx="714421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-5,4%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0.39844</cdr:x>
      <cdr:y>0.45122</cdr:y>
    </cdr:from>
    <cdr:to>
      <cdr:x>0.48438</cdr:x>
      <cdr:y>0.5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3643306" y="2643206"/>
          <a:ext cx="785835" cy="28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+4,4%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0.57813</cdr:x>
      <cdr:y>0.19789</cdr:y>
    </cdr:from>
    <cdr:to>
      <cdr:x>0.66407</cdr:x>
      <cdr:y>0.24667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5286380" y="1321857"/>
          <a:ext cx="785835" cy="325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+1,4%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0.59375</cdr:x>
      <cdr:y>0.46342</cdr:y>
    </cdr:from>
    <cdr:to>
      <cdr:x>0.6875</cdr:x>
      <cdr:y>0.5122</cdr:y>
    </cdr:to>
    <cdr:sp macro="" textlink="">
      <cdr:nvSpPr>
        <cdr:cNvPr id="40" name="TextBox 39"/>
        <cdr:cNvSpPr txBox="1"/>
      </cdr:nvSpPr>
      <cdr:spPr>
        <a:xfrm xmlns:a="http://schemas.openxmlformats.org/drawingml/2006/main" rot="10800000" flipV="1">
          <a:off x="5429256" y="2714644"/>
          <a:ext cx="85725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-14,2%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0.77344</cdr:x>
      <cdr:y>0.21951</cdr:y>
    </cdr:from>
    <cdr:to>
      <cdr:x>0.85156</cdr:x>
      <cdr:y>0.26829</cdr:y>
    </cdr:to>
    <cdr:sp macro="" textlink="">
      <cdr:nvSpPr>
        <cdr:cNvPr id="41" name="TextBox 40"/>
        <cdr:cNvSpPr txBox="1"/>
      </cdr:nvSpPr>
      <cdr:spPr>
        <a:xfrm xmlns:a="http://schemas.openxmlformats.org/drawingml/2006/main">
          <a:off x="7072335" y="1285884"/>
          <a:ext cx="71433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+5,8%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0.77344</cdr:x>
      <cdr:y>0.46342</cdr:y>
    </cdr:from>
    <cdr:to>
      <cdr:x>0.85156</cdr:x>
      <cdr:y>0.5122</cdr:y>
    </cdr:to>
    <cdr:sp macro="" textlink="">
      <cdr:nvSpPr>
        <cdr:cNvPr id="42" name="TextBox 41"/>
        <cdr:cNvSpPr txBox="1"/>
      </cdr:nvSpPr>
      <cdr:spPr>
        <a:xfrm xmlns:a="http://schemas.openxmlformats.org/drawingml/2006/main">
          <a:off x="7072335" y="2714644"/>
          <a:ext cx="71433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-5,7%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0.64886</cdr:x>
      <cdr:y>0.4625</cdr:y>
    </cdr:from>
    <cdr:to>
      <cdr:x>0.77863</cdr:x>
      <cdr:y>0.4705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 flipH="1">
          <a:off x="6656594" y="2058867"/>
          <a:ext cx="45719" cy="121444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0.29008</cdr:x>
      <cdr:y>0.125</cdr:y>
    </cdr:from>
    <cdr:to>
      <cdr:x>0.41222</cdr:x>
      <cdr:y>0.225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4644" y="714404"/>
          <a:ext cx="1143008" cy="571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-67,9%</a:t>
          </a:r>
          <a:endParaRPr lang="ru-RU" sz="18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0.51145</cdr:x>
      <cdr:y>0.05</cdr:y>
    </cdr:from>
    <cdr:to>
      <cdr:x>1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86326" y="285752"/>
          <a:ext cx="4572020" cy="857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Снижение расходов обусловлено окончанием капитального ремонта МУЗ «Детская городская больница»</a:t>
          </a:r>
          <a:endParaRPr lang="ru-RU" sz="1400" b="1" i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0.68703</cdr:x>
      <cdr:y>0.7375</cdr:y>
    </cdr:from>
    <cdr:to>
      <cdr:x>0.80916</cdr:x>
      <cdr:y>0.7455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978065" y="3666221"/>
          <a:ext cx="45719" cy="11430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0.28244</cdr:x>
      <cdr:y>0.475</cdr:y>
    </cdr:from>
    <cdr:to>
      <cdr:x>0.38168</cdr:x>
      <cdr:y>0.6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3171" y="2714668"/>
          <a:ext cx="928729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-8,1%</a:t>
          </a:r>
          <a:endParaRPr lang="ru-RU" sz="18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0.48092</cdr:x>
      <cdr:y>0.225</cdr:y>
    </cdr:from>
    <cdr:to>
      <cdr:x>0.9084</cdr:x>
      <cdr:y>0.35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00594" y="1285908"/>
          <a:ext cx="4000528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0.82609</cdr:y>
    </cdr:from>
    <cdr:to>
      <cdr:x>0.992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357322"/>
          <a:ext cx="8858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</a:t>
          </a:r>
          <a:r>
            <a:rPr lang="ru-RU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Без учета недоимки</a:t>
          </a:r>
          <a:endParaRPr lang="ru-RU" sz="18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0.672</cdr:x>
      <cdr:y>0.16</cdr:y>
    </cdr:from>
    <cdr:to>
      <cdr:x>0.728</cdr:x>
      <cdr:y>0.32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0760" y="285752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</cdr:x>
      <cdr:y>0.28169</cdr:y>
    </cdr:from>
    <cdr:to>
      <cdr:x>0.31897</cdr:x>
      <cdr:y>0.32394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1702" y="1428760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0.51724</cdr:x>
      <cdr:y>0.06068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0" y="0"/>
          <a:ext cx="428628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endParaRPr lang="ru-RU" sz="1400" b="1" dirty="0" smtClean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0.80469</cdr:x>
      <cdr:y>0.3494</cdr:y>
    </cdr:from>
    <cdr:to>
      <cdr:x>0.95313</cdr:x>
      <cdr:y>0.62651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16200000" flipH="1">
          <a:off x="7358082" y="2071701"/>
          <a:ext cx="1357322" cy="1643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0.0625</cdr:x>
      <cdr:y>0.3253</cdr:y>
    </cdr:from>
    <cdr:to>
      <cdr:x>0.125</cdr:x>
      <cdr:y>0.39759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571472" y="1928826"/>
          <a:ext cx="571504" cy="4286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0.04918</cdr:x>
      <cdr:y>0.74359</cdr:y>
    </cdr:from>
    <cdr:to>
      <cdr:x>0.47541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628" y="4143404"/>
          <a:ext cx="3714776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Объем бюджетных </a:t>
          </a:r>
        </a:p>
        <a:p xmlns:a="http://schemas.openxmlformats.org/drawingml/2006/main">
          <a:r>
            <a: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ассигнований , всего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:</a:t>
          </a:r>
        </a:p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0.06557</cdr:x>
      <cdr:y>0.87179</cdr:y>
    </cdr:from>
    <cdr:to>
      <cdr:x>0.10656</cdr:x>
      <cdr:y>0.91026</cdr:y>
    </cdr:to>
    <cdr:sp macro="" textlink="">
      <cdr:nvSpPr>
        <cdr:cNvPr id="5" name="Блок-схема: процесс 4"/>
        <cdr:cNvSpPr/>
      </cdr:nvSpPr>
      <cdr:spPr>
        <a:xfrm xmlns:a="http://schemas.openxmlformats.org/drawingml/2006/main">
          <a:off x="571504" y="485778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0.06557</cdr:x>
      <cdr:y>0.9359</cdr:y>
    </cdr:from>
    <cdr:to>
      <cdr:x>0.10656</cdr:x>
      <cdr:y>0.97436</cdr:y>
    </cdr:to>
    <cdr:sp macro="" textlink="">
      <cdr:nvSpPr>
        <cdr:cNvPr id="7" name="Блок-схема: процесс 6"/>
        <cdr:cNvSpPr/>
      </cdr:nvSpPr>
      <cdr:spPr>
        <a:xfrm xmlns:a="http://schemas.openxmlformats.org/drawingml/2006/main">
          <a:off x="571504" y="521497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0.47541</cdr:x>
      <cdr:y>0.87179</cdr:y>
    </cdr:from>
    <cdr:to>
      <cdr:x>0.51639</cdr:x>
      <cdr:y>0.91026</cdr:y>
    </cdr:to>
    <cdr:sp macro="" textlink="">
      <cdr:nvSpPr>
        <cdr:cNvPr id="8" name="Блок-схема: процесс 7"/>
        <cdr:cNvSpPr/>
      </cdr:nvSpPr>
      <cdr:spPr>
        <a:xfrm xmlns:a="http://schemas.openxmlformats.org/drawingml/2006/main">
          <a:off x="4143404" y="485778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0.47541</cdr:x>
      <cdr:y>0.9359</cdr:y>
    </cdr:from>
    <cdr:to>
      <cdr:x>0.51639</cdr:x>
      <cdr:y>0.97436</cdr:y>
    </cdr:to>
    <cdr:sp macro="" textlink="">
      <cdr:nvSpPr>
        <cdr:cNvPr id="9" name="Блок-схема: процесс 8"/>
        <cdr:cNvSpPr/>
      </cdr:nvSpPr>
      <cdr:spPr>
        <a:xfrm xmlns:a="http://schemas.openxmlformats.org/drawingml/2006/main">
          <a:off x="4143404" y="521497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0.06557</cdr:x>
      <cdr:y>0.87179</cdr:y>
    </cdr:from>
    <cdr:to>
      <cdr:x>0.10656</cdr:x>
      <cdr:y>0.91026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>
          <a:off x="571471" y="4857757"/>
          <a:ext cx="357223" cy="2143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0.06557</cdr:x>
      <cdr:y>0.9359</cdr:y>
    </cdr:from>
    <cdr:to>
      <cdr:x>0.10656</cdr:x>
      <cdr:y>0.97436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>
          <a:off x="571471" y="5214988"/>
          <a:ext cx="357223" cy="214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0.13115</cdr:x>
      <cdr:y>0.87179</cdr:y>
    </cdr:from>
    <cdr:to>
      <cdr:x>0.30328</cdr:x>
      <cdr:y>0.92308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143008" y="4857784"/>
          <a:ext cx="150019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2014 году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0.78205</cdr:y>
    </cdr:from>
    <cdr:to>
      <cdr:x>0.98361</cdr:x>
      <cdr:y>0.85897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43338" y="4357718"/>
          <a:ext cx="492922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0.625</cdr:x>
      <cdr:y>0.04225</cdr:y>
    </cdr:from>
    <cdr:to>
      <cdr:x>0.98438</cdr:x>
      <cdr:y>0.12676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15008" y="214314"/>
          <a:ext cx="328614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2 053.4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0.66412</cdr:x>
      <cdr:y>0.3875</cdr:y>
    </cdr:from>
    <cdr:to>
      <cdr:x>0.78626</cdr:x>
      <cdr:y>0.4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750881" y="1678803"/>
          <a:ext cx="71438" cy="114298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0.65649</cdr:x>
      <cdr:y>0.25</cdr:y>
    </cdr:from>
    <cdr:to>
      <cdr:x>0.78626</cdr:x>
      <cdr:y>0.2875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643734" y="928718"/>
          <a:ext cx="214314" cy="121444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0.27481</cdr:x>
      <cdr:y>0.3</cdr:y>
    </cdr:from>
    <cdr:to>
      <cdr:x>0.37405</cdr:x>
      <cdr:y>0.3875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71767" y="1714536"/>
          <a:ext cx="92872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</a:rPr>
            <a:t>+13,4%</a:t>
          </a:r>
          <a:endParaRPr lang="ru-RU" sz="1800" dirty="0">
            <a:solidFill>
              <a:srgbClr val="C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0.65649</cdr:x>
      <cdr:y>0.1875</cdr:y>
    </cdr:from>
    <cdr:to>
      <cdr:x>0.78626</cdr:x>
      <cdr:y>0.5375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 flipH="1">
          <a:off x="5750760" y="1464505"/>
          <a:ext cx="2000266" cy="12144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0.28244</cdr:x>
      <cdr:y>0.35</cdr:y>
    </cdr:from>
    <cdr:to>
      <cdr:x>0.39695</cdr:x>
      <cdr:y>0.425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3206" y="2000288"/>
          <a:ext cx="107162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-1,6%</a:t>
          </a:r>
          <a:endParaRPr lang="ru-RU" sz="18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r">
              <a:defRPr sz="1300"/>
            </a:lvl1pPr>
          </a:lstStyle>
          <a:p>
            <a:fld id="{C0411E7B-5ECF-40CD-ACD8-64B8B60840A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8100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12" tIns="49556" rIns="99112" bIns="495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9112" tIns="49556" rIns="99112" bIns="495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r">
              <a:defRPr sz="1300"/>
            </a:lvl1pPr>
          </a:lstStyle>
          <a:p>
            <a:fld id="{4D643368-2591-4BAF-B7A5-A0EF120E2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3368-2591-4BAF-B7A5-A0EF120E255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3368-2591-4BAF-B7A5-A0EF120E255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3368-2591-4BAF-B7A5-A0EF120E255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3E5FA-3EFE-4252-89CD-A327C2FAFBF2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7BC0-F99D-40D9-92FB-D079D43FAD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F469-3AD3-495D-9683-758354CB144D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C618-56EF-482C-9647-01AD1B4EF3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08F-1F53-48E3-9110-C10F1047553A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F224-51CF-4C87-8D3D-A0D022958A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E3E5FA-3EFE-4252-89CD-A327C2FAFBF2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A37BC0-F99D-40D9-92FB-D079D43FAD2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A00A6F-B823-42A8-9F62-06C8E85F03BA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C36AAC-E9CC-4ABA-93E1-1A63C45E4D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9FAA58-C74B-4F1C-8243-62BB049571C0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ABA25D-ED99-4AE8-B1B6-4CB564E880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90B4BA-507D-48E2-B015-52ED45B7D0AF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0EF3D-D3E8-4BBD-A968-7E4B188DD8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C3A22F-19E7-4F43-A920-A2B71459875A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0959D9-4E5B-4C0E-89B0-81FB127BE2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F236B8-2503-40BD-8DA2-150B1373BD44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079A02-81D3-4B2A-AEAA-FBEAA1AB0F5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3B3269-FEC6-4A50-8A33-9CDA110872AF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B88E14-9281-417A-9963-ED7C6438A64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A2AB1-9D75-4EE6-87F0-B86149C51437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10F51D-20D3-4087-9004-0F74E44BE6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0A6F-B823-42A8-9F62-06C8E85F03BA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6AAC-E9CC-4ABA-93E1-1A63C45E4D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E9FB82-5E9D-4930-A757-5574CBD8A210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40EC96-127A-4C1C-BBEB-D33A08BA91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B6F469-3AD3-495D-9683-758354CB144D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C9C618-56EF-482C-9647-01AD1B4EF32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E1D08F-1F53-48E3-9110-C10F1047553A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D7F224-51CF-4C87-8D3D-A0D022958AD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AA58-C74B-4F1C-8243-62BB049571C0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A25D-ED99-4AE8-B1B6-4CB564E880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B4BA-507D-48E2-B015-52ED45B7D0AF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EF3D-D3E8-4BBD-A968-7E4B188DD8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A22F-19E7-4F43-A920-A2B71459875A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59D9-4E5B-4C0E-89B0-81FB127BE2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36B8-2503-40BD-8DA2-150B1373BD44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9A02-81D3-4B2A-AEAA-FBEAA1AB0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3269-FEC6-4A50-8A33-9CDA110872AF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8E14-9281-417A-9963-ED7C6438A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A2AB1-9D75-4EE6-87F0-B86149C51437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F51D-20D3-4087-9004-0F74E44BE6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FB82-5E9D-4930-A757-5574CBD8A210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EC96-127A-4C1C-BBEB-D33A08BA9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DA1786-55C9-4233-BC75-4103AE5ADC35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109CDA-5722-46AF-9D5B-CA05E2E706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DA1786-55C9-4233-BC75-4103AE5ADC35}" type="datetimeFigureOut">
              <a:rPr lang="ru-RU" smtClean="0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109CDA-5722-46AF-9D5B-CA05E2E706E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643050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</a:rPr>
              <a:t>БЮДЖЕТ ГОРОДА ВОЛГОДОНСКА</a:t>
            </a:r>
          </a:p>
          <a:p>
            <a:pPr algn="ctr"/>
            <a:endParaRPr lang="ru-RU" sz="4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на 2015 год и на плановый период 2016 и 2017 годов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471488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(Решение </a:t>
            </a:r>
            <a:r>
              <a:rPr lang="ru-RU" i="1" dirty="0" err="1" smtClean="0">
                <a:solidFill>
                  <a:srgbClr val="0070C0"/>
                </a:solidFill>
              </a:rPr>
              <a:t>Волгодонской</a:t>
            </a:r>
            <a:r>
              <a:rPr lang="ru-RU" i="1" dirty="0" smtClean="0">
                <a:solidFill>
                  <a:srgbClr val="0070C0"/>
                </a:solidFill>
              </a:rPr>
              <a:t> городской Думы от 27.11.2014 №100)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571480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142984"/>
          <a:ext cx="91440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635795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 сфера – 3351,2 млн.рублей (78,2%)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бюджетных ассигнований на реализацию программ в 2014-2015 годах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785794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1071546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ая соединительная линия 8"/>
          <p:cNvSpPr/>
          <p:nvPr/>
        </p:nvSpPr>
        <p:spPr>
          <a:xfrm>
            <a:off x="2857488" y="3357562"/>
            <a:ext cx="642942" cy="5715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2714612" y="3714752"/>
            <a:ext cx="857256" cy="85725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2714612" y="4286256"/>
            <a:ext cx="714380" cy="71438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Прямая соединительная линия 13"/>
          <p:cNvSpPr/>
          <p:nvPr/>
        </p:nvSpPr>
        <p:spPr>
          <a:xfrm>
            <a:off x="3643306" y="1785926"/>
            <a:ext cx="714380" cy="5715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Прямая соединительная линия 14"/>
          <p:cNvSpPr/>
          <p:nvPr/>
        </p:nvSpPr>
        <p:spPr>
          <a:xfrm>
            <a:off x="3571868" y="2214554"/>
            <a:ext cx="785818" cy="71438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Прямая соединительная линия 15"/>
          <p:cNvSpPr/>
          <p:nvPr/>
        </p:nvSpPr>
        <p:spPr>
          <a:xfrm>
            <a:off x="3571868" y="2714620"/>
            <a:ext cx="785818" cy="78581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Прямая соединительная линия 16"/>
          <p:cNvSpPr/>
          <p:nvPr/>
        </p:nvSpPr>
        <p:spPr>
          <a:xfrm>
            <a:off x="3857620" y="3500438"/>
            <a:ext cx="500066" cy="50006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Прямая соединительная линия 17"/>
          <p:cNvSpPr/>
          <p:nvPr/>
        </p:nvSpPr>
        <p:spPr>
          <a:xfrm flipH="1" flipV="1">
            <a:off x="3857620" y="4071939"/>
            <a:ext cx="285752" cy="2857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"/>
          <p:cNvSpPr txBox="1"/>
          <p:nvPr/>
        </p:nvSpPr>
        <p:spPr>
          <a:xfrm>
            <a:off x="4786314" y="5857892"/>
            <a:ext cx="435768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муниципальных целевых программ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2014 году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357290" y="6286520"/>
            <a:ext cx="150019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4857752" y="6286520"/>
            <a:ext cx="385765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муниципальных программ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21429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города Волгодонска,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формируемые в рамках муниципальных программ 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расходы.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135729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85720" y="1857364"/>
            <a:ext cx="2500330" cy="2286016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357554" y="2143116"/>
            <a:ext cx="2071702" cy="1928826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15074" y="2143116"/>
            <a:ext cx="2000264" cy="1857388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857356" y="3500438"/>
            <a:ext cx="571504" cy="57150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714876" y="3500438"/>
            <a:ext cx="714380" cy="64294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286644" y="3429000"/>
            <a:ext cx="785818" cy="71438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428728" y="6072206"/>
            <a:ext cx="357190" cy="35719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428728" y="5357826"/>
            <a:ext cx="357190" cy="35719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2976" y="428625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4357686" y="4214818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2330" y="4214818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5918" y="528638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- расходы, формируемые в рамках муниципальных программ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57356" y="5929331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</a:rPr>
              <a:t>непрограммные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расходы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250030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4080,1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857620" y="264318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3386,4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643702" y="264318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3262,9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500298" y="364331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204,4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429256" y="3714752"/>
            <a:ext cx="95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452,9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001024" y="3714752"/>
            <a:ext cx="95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613,1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1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муниципальных программ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857356" y="5786454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500166" y="2285992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143240" y="2143116"/>
            <a:ext cx="1000132" cy="500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72396" y="214290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3" y="642915"/>
          <a:ext cx="8715437" cy="5989086"/>
        </p:xfrm>
        <a:graphic>
          <a:graphicData uri="http://schemas.openxmlformats.org/drawingml/2006/table">
            <a:tbl>
              <a:tblPr/>
              <a:tblGrid>
                <a:gridCol w="3929090"/>
                <a:gridCol w="642942"/>
                <a:gridCol w="709525"/>
                <a:gridCol w="647798"/>
                <a:gridCol w="789190"/>
                <a:gridCol w="639570"/>
                <a:gridCol w="838792"/>
                <a:gridCol w="518530"/>
              </a:tblGrid>
              <a:tr h="1687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3387" marR="3387" marT="3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ЦСР</a:t>
                      </a:r>
                    </a:p>
                  </a:txBody>
                  <a:tcPr marL="3387" marR="3387" marT="3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культуры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50" b="1" i="0" u="none" strike="noStrike" kern="120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+mn-cs"/>
                        </a:rPr>
                        <a:t>01 0 0000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228.1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206.3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206.3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"Молодежь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50" b="1" i="0" u="none" strike="noStrike" kern="120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+mn-cs"/>
                        </a:rPr>
                        <a:t>02 0 0000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0.04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"Обеспечение общественного порядка и противодействие преступности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03 0 0000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физической культуры и спорта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04 0 0000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54.8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50.2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1.45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50.2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здравоохранения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05 0 0000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25.5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39.8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40.2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образования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06 0 0000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986.7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48.7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399.6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438.6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44.1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"Защита населения и территории города Волгодонска от чрезвычайных ситуаций"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07 0 0000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"Социальная поддержка граждан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08 0 0000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1011.7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24.8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072.2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31.6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898.9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27.6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"Муниципальная политика"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09 0 0000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"Управление муниципальными финансами и муниципальным имуществом"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54.2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59.7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48.9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"Экономическое развитие и инновационная экономика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11 0 0000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37.4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32.4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32.5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"Обеспечение жильем отдельных категорий граждан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12 0 0000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48.5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46.2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44.5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1.4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"Обеспечение качественными жилищно-коммунальными услугами населения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13 0 0000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230.0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80.4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80.3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2.45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"Благоустроенный город"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14 0 0000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206.5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152.9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152.9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транспортной системы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15 0 0000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171.4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222.4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245.1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7.5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Итого по программам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080.1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3 386.4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262.9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разделам на 2014-2017 годы, млн.руб.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857356" y="5786454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500166" y="2285992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143240" y="2143116"/>
            <a:ext cx="1000132" cy="500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857231"/>
          <a:ext cx="8572558" cy="5871243"/>
        </p:xfrm>
        <a:graphic>
          <a:graphicData uri="http://schemas.openxmlformats.org/drawingml/2006/table">
            <a:tbl>
              <a:tblPr/>
              <a:tblGrid>
                <a:gridCol w="3581446"/>
                <a:gridCol w="464105"/>
                <a:gridCol w="977547"/>
                <a:gridCol w="1203207"/>
                <a:gridCol w="1082886"/>
                <a:gridCol w="1263367"/>
              </a:tblGrid>
              <a:tr h="2205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Рз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b="1" i="0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План</a:t>
                      </a:r>
                    </a:p>
                    <a:p>
                      <a:pPr marL="0" algn="ctr" defTabSz="914400" rtl="0" eaLnBrk="1" fontAlgn="b" latinLnBrk="0" hangingPunct="1"/>
                      <a:endParaRPr lang="ru-RU" sz="11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3 848.0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4284.5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839.3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876.0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246.4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288.3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532.2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688.4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т.ч. инв.резерв, </a:t>
                      </a:r>
                      <a:r>
                        <a:rPr lang="ru-RU" sz="1100" b="1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условно-утв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расх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47,8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307.7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473.6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2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24.8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 22.6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194.1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185.1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227.9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250.6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452.3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407.4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231.2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231.1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27.1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575.1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2 053.4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466.7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497.1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127.9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145.1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120.3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128.0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79.5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25.5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39.8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40.2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109.5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092.1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159.8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986.0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38.2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35.1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0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6.8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 году.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142873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785926"/>
          <a:ext cx="91440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000108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71934" y="2357430"/>
            <a:ext cx="1214446" cy="100013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214546" y="2357430"/>
            <a:ext cx="1214446" cy="78581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571736" y="3071810"/>
            <a:ext cx="928694" cy="4286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</a:rPr>
              <a:t>+30,4%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429124" y="2357430"/>
            <a:ext cx="92869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</a:rPr>
              <a:t>-28,5%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6215074" y="3286124"/>
            <a:ext cx="785818" cy="4286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</a:rPr>
              <a:t>+2,1%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1357298"/>
            <a:ext cx="385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 расходов обусловлен строительством  двух детских садов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71934" y="2143116"/>
            <a:ext cx="1143008" cy="64294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143108" y="2143116"/>
            <a:ext cx="1214446" cy="42862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214810" y="2928934"/>
            <a:ext cx="928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-17,2%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3000372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+6,4%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143372" y="2214554"/>
            <a:ext cx="1143008" cy="78581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214546" y="2786058"/>
            <a:ext cx="1214446" cy="28575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357686" y="3071810"/>
            <a:ext cx="928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+6.2%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3500438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-15,0%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929058" y="3786190"/>
            <a:ext cx="1357322" cy="78581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1250133" y="2536025"/>
            <a:ext cx="2786082" cy="128588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071934" y="3714752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+39,8%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357562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+1,3%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285859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города Волгодонска на 2015 год и на плановый период 2016 и 2017 годов направлен на решение следующих ключевых задач: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5"/>
          <a:ext cx="8715436" cy="476073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715436"/>
              </a:tblGrid>
              <a:tr h="905406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эффективности бюджетной политики, в том числе за счет роста эффективности бюджетных расходов, обеспечения адресности социальной помощи</a:t>
                      </a:r>
                    </a:p>
                  </a:txBody>
                  <a:tcPr/>
                </a:tc>
              </a:tr>
              <a:tr h="895369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устойчивости и сбалансированности бюджетной системы</a:t>
                      </a:r>
                      <a:endParaRPr lang="ru-RU" sz="2600" b="0" i="0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2600" b="0" i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взвешенной долговой</a:t>
                      </a:r>
                      <a:r>
                        <a:rPr lang="ru-RU" sz="2600" b="0" i="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политики</a:t>
                      </a:r>
                      <a:endParaRPr lang="ru-RU" sz="2600" b="0" i="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400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Соответствие финансовых возможностей города Волгодонска ключевым направлениям развития</a:t>
                      </a:r>
                      <a:endParaRPr lang="ru-RU" sz="2600" b="0" i="0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9778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прозрачности и открытости бюджетного процесса</a:t>
                      </a:r>
                      <a:endParaRPr lang="ru-RU" sz="2600" b="0" i="0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37" name="TextBox 4"/>
          <p:cNvSpPr txBox="1">
            <a:spLocks noChangeArrowheads="1"/>
          </p:cNvSpPr>
          <p:nvPr/>
        </p:nvSpPr>
        <p:spPr bwMode="auto">
          <a:xfrm>
            <a:off x="0" y="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285728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физическую культуру и спорт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100010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3964777" y="4107661"/>
            <a:ext cx="1571636" cy="121444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178827" y="2678901"/>
            <a:ext cx="1428760" cy="121444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643438" y="4000504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-11,4%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4572008"/>
            <a:ext cx="1000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0,0%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357430"/>
            <a:ext cx="428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2014 году выделены средства на приобретение антивандальных тренажеров ,спортинвентаря, текущий ремонт спортивных площадок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города Волгодонска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2015 год и на плановый период 2016 и 2017 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648688"/>
          <a:ext cx="8572559" cy="49063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1767"/>
                <a:gridCol w="2000264"/>
                <a:gridCol w="2071702"/>
                <a:gridCol w="1928826"/>
              </a:tblGrid>
              <a:tr h="453654"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3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Доходы, всего из них: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207,4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889,3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3 876,0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4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787,8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812,2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917,2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419,6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077,1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958,8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6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4284,5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3 839,3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3876,0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профицит (+)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-77,1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98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44" name="TextBox 4"/>
          <p:cNvSpPr txBox="1">
            <a:spLocks noChangeArrowheads="1"/>
          </p:cNvSpPr>
          <p:nvPr/>
        </p:nvSpPr>
        <p:spPr bwMode="auto">
          <a:xfrm>
            <a:off x="7715272" y="1142984"/>
            <a:ext cx="14287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6245" name="TextBox 4"/>
          <p:cNvSpPr txBox="1">
            <a:spLocks noChangeArrowheads="1"/>
          </p:cNvSpPr>
          <p:nvPr/>
        </p:nvSpPr>
        <p:spPr bwMode="auto">
          <a:xfrm>
            <a:off x="0" y="0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66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города Волгодонска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8317"/>
          <a:ext cx="9144000" cy="667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7715272" y="571480"/>
            <a:ext cx="1428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34542" y="-71252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города Волгодонска в 2015 году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7786710" y="857232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0" y="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города Волгодонска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7786710" y="785794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бюджетообразующих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налогов в бюджете города Волгодонска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643834" y="785794"/>
            <a:ext cx="135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0" y="0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92971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на доходы физических лиц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714357"/>
          <a:ext cx="8686800" cy="178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786710" y="428604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0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2500307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земельного налога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285749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3143248"/>
          <a:ext cx="8929718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000636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ЕНДВ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5572140"/>
          <a:ext cx="8501122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86710" y="535782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Динамика расходов бюджета города Волгодонска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0" y="0"/>
            <a:ext cx="7858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68" y="571480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285720" y="1071546"/>
          <a:ext cx="828680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57422" y="2428869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50,0%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7422" y="342900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50,0%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3306" y="242886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55,3%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3306" y="328612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31,5%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29190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55,8%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29190" y="328612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37,9%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86512" y="257174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55,3%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12" y="328612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44,7%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00958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51,3%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3834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48,7%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43306" y="178592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13,2%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29190" y="150017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6,3%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3786</TotalTime>
  <Words>1289</Words>
  <Application>Microsoft Office PowerPoint</Application>
  <PresentationFormat>Экран (4:3)</PresentationFormat>
  <Paragraphs>507</Paragraphs>
  <Slides>20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Аспект</vt:lpstr>
      <vt:lpstr>Слайд 1</vt:lpstr>
      <vt:lpstr>Проект бюджета города Волгодонска на 2015 год и на плановый период 2016 и 2017 годов направлен на решение следующих ключевых задач:</vt:lpstr>
      <vt:lpstr>Основные параметры бюджета города Волгодонска  на 2015 год и на плановый период 2016 и 2017 годов</vt:lpstr>
      <vt:lpstr>Динамика доходов бюджета города Волгодонска</vt:lpstr>
      <vt:lpstr>Структура налоговых доходов бюджета города Волгодонска в 2015 году</vt:lpstr>
      <vt:lpstr>Динамика собственных доходов бюджета города Волгодонска</vt:lpstr>
      <vt:lpstr>Структура бюджетообразующих налогов в бюджете города Волгодонска</vt:lpstr>
      <vt:lpstr>Динамика поступлений налога на доходы физических лиц</vt:lpstr>
      <vt:lpstr>Динамика расходов бюджета города Волгодонска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587</cp:revision>
  <dcterms:created xsi:type="dcterms:W3CDTF">2014-05-07T13:22:30Z</dcterms:created>
  <dcterms:modified xsi:type="dcterms:W3CDTF">2015-01-30T10:39:55Z</dcterms:modified>
</cp:coreProperties>
</file>