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2" r:id="rId4"/>
    <p:sldId id="265" r:id="rId5"/>
    <p:sldId id="266" r:id="rId6"/>
    <p:sldId id="262" r:id="rId7"/>
    <p:sldId id="274" r:id="rId8"/>
    <p:sldId id="273" r:id="rId9"/>
    <p:sldId id="270" r:id="rId10"/>
    <p:sldId id="260" r:id="rId11"/>
    <p:sldId id="272" r:id="rId12"/>
    <p:sldId id="264" r:id="rId13"/>
    <p:sldId id="267" r:id="rId14"/>
    <p:sldId id="278" r:id="rId15"/>
    <p:sldId id="259" r:id="rId16"/>
    <p:sldId id="275" r:id="rId17"/>
    <p:sldId id="261" r:id="rId18"/>
    <p:sldId id="271" r:id="rId19"/>
    <p:sldId id="269" r:id="rId20"/>
    <p:sldId id="263" r:id="rId21"/>
    <p:sldId id="276" r:id="rId22"/>
    <p:sldId id="279" r:id="rId23"/>
    <p:sldId id="283" r:id="rId24"/>
    <p:sldId id="258" r:id="rId25"/>
    <p:sldId id="268" r:id="rId26"/>
    <p:sldId id="281" r:id="rId27"/>
    <p:sldId id="280"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38" autoAdjust="0"/>
  </p:normalViewPr>
  <p:slideViewPr>
    <p:cSldViewPr>
      <p:cViewPr>
        <p:scale>
          <a:sx n="70" d="100"/>
          <a:sy n="70" d="100"/>
        </p:scale>
        <p:origin x="-1374"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B63D4-12F0-44BA-908F-255F10437052}" type="datetimeFigureOut">
              <a:rPr lang="ru-RU" smtClean="0"/>
              <a:pPr/>
              <a:t>09.04.2021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8F6AE-7700-40C7-99E8-195ABE2645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1953</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1979</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1982</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1982</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1982</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1984-03-28</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1984-09-30</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1985-08-15</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1985,1988</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1995-05-09</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2000-09-16</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1960-04-22</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2006-12-05</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2007-08-17</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2005-09-08</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2008-11-04</a:t>
            </a:r>
            <a:endParaRPr lang="ru-RU"/>
          </a:p>
        </p:txBody>
      </p:sp>
      <p:sp>
        <p:nvSpPr>
          <p:cNvPr id="4" name="Номер слайда 3"/>
          <p:cNvSpPr>
            <a:spLocks noGrp="1"/>
          </p:cNvSpPr>
          <p:nvPr>
            <p:ph type="sldNum" sz="quarter" idx="10"/>
          </p:nvPr>
        </p:nvSpPr>
        <p:spPr/>
        <p:txBody>
          <a:bodyPr/>
          <a:lstStyle/>
          <a:p>
            <a:fld id="{3EE8F6AE-7700-40C7-99E8-195ABE2645D8}" type="slidenum">
              <a:rPr lang="ru-RU" smtClean="0"/>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2008-11-04</a:t>
            </a:r>
            <a:endParaRPr lang="ru-RU"/>
          </a:p>
        </p:txBody>
      </p:sp>
      <p:sp>
        <p:nvSpPr>
          <p:cNvPr id="4" name="Номер слайда 3"/>
          <p:cNvSpPr>
            <a:spLocks noGrp="1"/>
          </p:cNvSpPr>
          <p:nvPr>
            <p:ph type="sldNum" sz="quarter" idx="10"/>
          </p:nvPr>
        </p:nvSpPr>
        <p:spPr/>
        <p:txBody>
          <a:bodyPr/>
          <a:lstStyle/>
          <a:p>
            <a:fld id="{3EE8F6AE-7700-40C7-99E8-195ABE2645D8}" type="slidenum">
              <a:rPr lang="ru-RU" smtClean="0"/>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2008-11-20</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2013-11-27</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2017-07-17</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28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1970-09-09</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1970-09-09</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1972-04-12</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1979-10-28</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1980-08</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1981-10-29</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1981-11-10</a:t>
            </a:r>
            <a:endParaRPr lang="ru-RU" dirty="0"/>
          </a:p>
        </p:txBody>
      </p:sp>
      <p:sp>
        <p:nvSpPr>
          <p:cNvPr id="4" name="Номер слайда 3"/>
          <p:cNvSpPr>
            <a:spLocks noGrp="1"/>
          </p:cNvSpPr>
          <p:nvPr>
            <p:ph type="sldNum" sz="quarter" idx="10"/>
          </p:nvPr>
        </p:nvSpPr>
        <p:spPr/>
        <p:txBody>
          <a:bodyPr/>
          <a:lstStyle/>
          <a:p>
            <a:fld id="{3EE8F6AE-7700-40C7-99E8-195ABE2645D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09.04.2021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09.04.2021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donlib.ru/photos/455.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vdonlib.ru/photos/454.jpg"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vdonlib.ru/photos/60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vdonlib.ru/photos/600.jpg"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vdonlib.ru/photos/650.jpg" TargetMode="External"/><Relationship Id="rId7" Type="http://schemas.openxmlformats.org/officeDocument/2006/relationships/hyperlink" Target="http://vdonlib.ru/photos/647.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vdonlib.ru/photos/649.jpg" TargetMode="Externa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vdonlib.ru/photos/652.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vdonlib.ru/photos/651.jpg" TargetMode="Externa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vdonlib.ru/photos/832.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vdonlib.ru/photos/831.jpg" TargetMode="Externa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vdonlib.ru/photos/9857.jpg" TargetMode="External"/><Relationship Id="rId7" Type="http://schemas.openxmlformats.org/officeDocument/2006/relationships/hyperlink" Target="http://vdonlib.ru/photos/9856.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vdonlib.ru/photos/9854.jpg"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vdonlib.ru/photos/759.jpg" TargetMode="External"/><Relationship Id="rId7" Type="http://schemas.openxmlformats.org/officeDocument/2006/relationships/hyperlink" Target="http://vdonlib.ru/photos/756.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vdonlib.ru/photos/757.jpg"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vdonlib.ru/photos/517.jpg" TargetMode="External"/><Relationship Id="rId7" Type="http://schemas.openxmlformats.org/officeDocument/2006/relationships/hyperlink" Target="http://vdonlib.ru/photos/519.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vdonlib.ru/photos/518.jpg" TargetMode="External"/><Relationship Id="rId10" Type="http://schemas.openxmlformats.org/officeDocument/2006/relationships/image" Target="../media/image42.jpeg"/><Relationship Id="rId4" Type="http://schemas.openxmlformats.org/officeDocument/2006/relationships/image" Target="../media/image39.jpeg"/><Relationship Id="rId9" Type="http://schemas.openxmlformats.org/officeDocument/2006/relationships/hyperlink" Target="http://vdonlib.ru/photos/520.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vdonlib.ru/photos/744.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vdonlib.ru/photos/743.jpg" TargetMode="Externa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vdonlib.ru/photos/729.jpg" TargetMode="External"/><Relationship Id="rId7" Type="http://schemas.openxmlformats.org/officeDocument/2006/relationships/hyperlink" Target="http://vdonlib.ru/photos/727.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vdonlib.ru/photos/728.jpg" TargetMode="Externa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hyperlink" Target="http://vdonlib.ru/photos/14337.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vdonlib.ru/photos/14336.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donlib.ru/photos/607.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vdonlib.ru/photos/606.jpg" TargetMode="Externa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hyperlink" Target="http://vdonlib.ru/photos/3147.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hyperlink" Target="http://vdonlib.ru/photos/835.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vdonlib.ru/photos/9853.jpg" TargetMode="External"/><Relationship Id="rId7" Type="http://schemas.openxmlformats.org/officeDocument/2006/relationships/hyperlink" Target="http://vdonlib.ru/photos/9851.jpg" TargetMode="External"/><Relationship Id="rId12"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hyperlink" Target="http://vdonlib.ru/photos/9849.jpg" TargetMode="External"/><Relationship Id="rId5" Type="http://schemas.openxmlformats.org/officeDocument/2006/relationships/hyperlink" Target="http://vdonlib.ru/photos/9852.jpg" TargetMode="External"/><Relationship Id="rId10" Type="http://schemas.openxmlformats.org/officeDocument/2006/relationships/image" Target="../media/image56.jpeg"/><Relationship Id="rId4" Type="http://schemas.openxmlformats.org/officeDocument/2006/relationships/image" Target="../media/image53.jpeg"/><Relationship Id="rId9" Type="http://schemas.openxmlformats.org/officeDocument/2006/relationships/hyperlink" Target="http://vdonlib.ru/photos/9850.jp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vdonlib.ru/photos/726.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hyperlink" Target="http://vdonlib.ru/photos/833.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vdonlib.ru/photos/14318.jpg" TargetMode="External"/><Relationship Id="rId7" Type="http://schemas.openxmlformats.org/officeDocument/2006/relationships/hyperlink" Target="http://vdonlib.ru/photos/14317.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vdonlib.ru/photos/14319.jpg" TargetMode="Externa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vdonlib.ru/photos/14315.jpg" TargetMode="External"/><Relationship Id="rId7" Type="http://schemas.openxmlformats.org/officeDocument/2006/relationships/hyperlink" Target="http://vdonlib.ru/photos/14314.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vdonlib.ru/photos/14316.jpg" TargetMode="Externa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hyperlink" Target="http://vdonlib.ru/photos/629.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vdonlib.ru/photos/609.jpg" TargetMode="External"/><Relationship Id="rId7" Type="http://schemas.openxmlformats.org/officeDocument/2006/relationships/hyperlink" Target="http://vdonlib.ru/photos/653.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vdonlib.ru/photos/617.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vdonlib.ru/photos/611.jpg" TargetMode="External"/><Relationship Id="rId7" Type="http://schemas.openxmlformats.org/officeDocument/2006/relationships/hyperlink" Target="http://vdonlib.ru/photos/618.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vdonlib.ru/photos/610.jpg"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vdonlib.ru/photos/447.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vdonlib.ru/photos/446.jp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vdonlib.ru/photos/645.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vdonlib.ru/photos/644.jpg"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vdonlib.ru/photos/746.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vdonlib.ru/photos/745.jp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vdonlib.ru/photos/742.jpg" TargetMode="External"/><Relationship Id="rId7" Type="http://schemas.openxmlformats.org/officeDocument/2006/relationships/hyperlink" Target="http://vdonlib.ru/photos/740.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vdonlib.ru/photos/741.jpg"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vdonlib.ru/photos/73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Памятники города Волгодонска.</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r>
              <a:rPr lang="ru-RU" b="1" dirty="0" smtClean="0"/>
              <a:t>Туристические объекты</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площадь и переулок имени Ф. Э. Дзержинского </a:t>
            </a:r>
            <a:endParaRPr lang="ru-RU" sz="1600" dirty="0"/>
          </a:p>
        </p:txBody>
      </p:sp>
      <p:sp>
        <p:nvSpPr>
          <p:cNvPr id="3" name="Содержимое 2"/>
          <p:cNvSpPr>
            <a:spLocks noGrp="1"/>
          </p:cNvSpPr>
          <p:nvPr>
            <p:ph idx="1"/>
          </p:nvPr>
        </p:nvSpPr>
        <p:spPr>
          <a:xfrm>
            <a:off x="179512" y="980728"/>
            <a:ext cx="5544616" cy="5328592"/>
          </a:xfrm>
        </p:spPr>
        <p:txBody>
          <a:bodyPr>
            <a:noAutofit/>
          </a:bodyPr>
          <a:lstStyle/>
          <a:p>
            <a:pPr fontAlgn="base">
              <a:buNone/>
            </a:pPr>
            <a:r>
              <a:rPr lang="ru-RU" sz="1200" i="1" dirty="0" smtClean="0"/>
              <a:t>   </a:t>
            </a:r>
          </a:p>
          <a:p>
            <a:pPr fontAlgn="base">
              <a:buNone/>
            </a:pPr>
            <a:r>
              <a:rPr lang="ru-RU" sz="1200" i="1" dirty="0" smtClean="0"/>
              <a:t>  Волгодонск</a:t>
            </a:r>
            <a:r>
              <a:rPr lang="ru-RU" sz="1200" i="1" dirty="0" smtClean="0"/>
              <a:t>, Ростовская </a:t>
            </a:r>
            <a:r>
              <a:rPr lang="ru-RU" sz="1200" i="1" dirty="0" smtClean="0"/>
              <a:t>область 47.507614</a:t>
            </a:r>
            <a:r>
              <a:rPr lang="ru-RU" sz="1200" i="1" dirty="0" smtClean="0"/>
              <a:t>° 42.159803°</a:t>
            </a:r>
          </a:p>
          <a:p>
            <a:pPr>
              <a:buFont typeface="Wingdings" pitchFamily="2" charset="2"/>
              <a:buChar char="v"/>
            </a:pPr>
            <a:r>
              <a:rPr lang="ru-RU" sz="1200" dirty="0" smtClean="0"/>
              <a:t>Дата</a:t>
            </a:r>
            <a:r>
              <a:rPr lang="ru-RU" sz="1200" dirty="0" smtClean="0"/>
              <a:t>: 10 ноября 1981 г.</a:t>
            </a:r>
            <a:br>
              <a:rPr lang="ru-RU" sz="1200" dirty="0" smtClean="0"/>
            </a:br>
            <a:r>
              <a:rPr lang="ru-RU" sz="1200" dirty="0" smtClean="0"/>
              <a:t>Авторы: В.П.Поляков, </a:t>
            </a:r>
            <a:r>
              <a:rPr lang="ru-RU" sz="1200" dirty="0" err="1" smtClean="0"/>
              <a:t>Т.Г.Ботяновский</a:t>
            </a:r>
            <a:r>
              <a:rPr lang="ru-RU" sz="1200" dirty="0" smtClean="0"/>
              <a:t/>
            </a:r>
            <a:br>
              <a:rPr lang="ru-RU" sz="1200" dirty="0" smtClean="0"/>
            </a:br>
            <a:r>
              <a:rPr lang="ru-RU" sz="1200" dirty="0" smtClean="0"/>
              <a:t>Место нахождение: пл. Дзержинского</a:t>
            </a:r>
          </a:p>
          <a:p>
            <a:pPr>
              <a:buNone/>
            </a:pPr>
            <a:r>
              <a:rPr lang="ru-RU" sz="1200" dirty="0" smtClean="0"/>
              <a:t> </a:t>
            </a:r>
          </a:p>
          <a:p>
            <a:pPr>
              <a:buFont typeface="Wingdings" pitchFamily="2" charset="2"/>
              <a:buChar char="v"/>
            </a:pPr>
            <a:r>
              <a:rPr lang="ru-RU" sz="1200" dirty="0" smtClean="0"/>
              <a:t>О личности легендарного чекиста Ф.Э. Дзержинского написано много, до сих пор спорят историки. Одни считают его памятники символом террора, другие утверждают, что Дзержинский провел огромную работу на своем посту в трудное для страны время.</a:t>
            </a:r>
          </a:p>
          <a:p>
            <a:pPr>
              <a:buFont typeface="Wingdings" pitchFamily="2" charset="2"/>
              <a:buChar char="v"/>
            </a:pPr>
            <a:endParaRPr lang="ru-RU" sz="1200" dirty="0" smtClean="0"/>
          </a:p>
          <a:p>
            <a:pPr>
              <a:buFont typeface="Wingdings" pitchFamily="2" charset="2"/>
              <a:buChar char="v"/>
            </a:pPr>
            <a:r>
              <a:rPr lang="ru-RU" sz="1200" dirty="0" smtClean="0"/>
              <a:t>Памятный знак Ф.Э. Дзержинскому - пламенному революционеру, чекисту, ленинцу – был открыт  в Волгодонске в ноябре 1981 года, площади было присвоено его имя. </a:t>
            </a:r>
          </a:p>
          <a:p>
            <a:pPr>
              <a:buFont typeface="Wingdings" pitchFamily="2" charset="2"/>
              <a:buChar char="v"/>
            </a:pPr>
            <a:endParaRPr lang="ru-RU" sz="1200" dirty="0" smtClean="0"/>
          </a:p>
          <a:p>
            <a:pPr>
              <a:buFont typeface="Wingdings" pitchFamily="2" charset="2"/>
              <a:buChar char="v"/>
            </a:pPr>
            <a:r>
              <a:rPr lang="ru-RU" sz="1200" dirty="0" smtClean="0"/>
              <a:t>Скульптор В.П.Поляков создавал памятник в соавторстве с архитектором Т. Г. </a:t>
            </a:r>
            <a:r>
              <a:rPr lang="ru-RU" sz="1200" dirty="0" err="1" smtClean="0"/>
              <a:t>Ботяновским</a:t>
            </a:r>
            <a:r>
              <a:rPr lang="ru-RU" sz="1200" dirty="0" smtClean="0"/>
              <a:t>. Тарас Григорьевич создал среду, в которой центром стал бюст Дзержинского. Скульптор изобразил Дзержинского в буденовке, хотя большинство памятников изображают Феликса </a:t>
            </a:r>
            <a:r>
              <a:rPr lang="ru-RU" sz="1200" dirty="0" err="1" smtClean="0"/>
              <a:t>Эдмундовича</a:t>
            </a:r>
            <a:r>
              <a:rPr lang="ru-RU" sz="1200" dirty="0" smtClean="0"/>
              <a:t>, как минимум, в фуражке. Буденовка отсылает нас к образам героев Гражданской войны. Его крупная скульптурная голова (три натуральные величины) помещена на двухметровом пьедестале. Острым обелиском начинается архитектурный объём, расположенный по окружности вокруг постамента, на котором приведены слова Ф.Э. Дзержинского: «Будем твердо стоять на страже завоеваний рабочих и крестьян».</a:t>
            </a:r>
          </a:p>
          <a:p>
            <a:pPr>
              <a:buNone/>
            </a:pPr>
            <a:r>
              <a:rPr lang="ru-RU" sz="1200" dirty="0" smtClean="0"/>
              <a:t> </a:t>
            </a:r>
          </a:p>
          <a:p>
            <a:pPr>
              <a:buFont typeface="Wingdings" pitchFamily="2" charset="2"/>
              <a:buChar char="v"/>
            </a:pPr>
            <a:endParaRPr lang="ru-RU" sz="1200" dirty="0"/>
          </a:p>
        </p:txBody>
      </p:sp>
      <p:pic>
        <p:nvPicPr>
          <p:cNvPr id="6" name="Рисунок 5" descr="Памятник Ф. Э. Дзержинскому - фото на сайте www.vasilipoliakov.com">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54638" y="1496194"/>
            <a:ext cx="1369690" cy="1716782"/>
          </a:xfrm>
          <a:prstGeom prst="rect">
            <a:avLst/>
          </a:prstGeom>
          <a:noFill/>
          <a:ln>
            <a:noFill/>
          </a:ln>
        </p:spPr>
      </p:pic>
      <p:pic>
        <p:nvPicPr>
          <p:cNvPr id="7" name="Рисунок 6" descr="http://vdonlib.ru/photos/p_454.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23570" y="3687688"/>
            <a:ext cx="2292846" cy="1613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И. В. Курчатова</a:t>
            </a:r>
            <a:endParaRPr lang="ru-RU" sz="1600" dirty="0"/>
          </a:p>
        </p:txBody>
      </p:sp>
      <p:sp>
        <p:nvSpPr>
          <p:cNvPr id="3" name="Содержимое 2"/>
          <p:cNvSpPr>
            <a:spLocks noGrp="1"/>
          </p:cNvSpPr>
          <p:nvPr>
            <p:ph idx="1"/>
          </p:nvPr>
        </p:nvSpPr>
        <p:spPr>
          <a:xfrm>
            <a:off x="179512" y="1124744"/>
            <a:ext cx="5544616" cy="4824536"/>
          </a:xfrm>
        </p:spPr>
        <p:txBody>
          <a:bodyPr>
            <a:noAutofit/>
          </a:bodyPr>
          <a:lstStyle/>
          <a:p>
            <a:pPr fontAlgn="base">
              <a:buNone/>
            </a:pPr>
            <a:r>
              <a:rPr lang="ru-RU" sz="1200" i="1" dirty="0" smtClean="0"/>
              <a:t>       Волгодонск</a:t>
            </a:r>
            <a:r>
              <a:rPr lang="ru-RU" sz="1200" i="1" dirty="0" smtClean="0"/>
              <a:t>, Ростовская </a:t>
            </a:r>
            <a:r>
              <a:rPr lang="ru-RU" sz="1200" i="1" dirty="0" smtClean="0"/>
              <a:t>область 47.508058</a:t>
            </a:r>
            <a:r>
              <a:rPr lang="ru-RU" sz="1200" i="1" dirty="0" smtClean="0"/>
              <a:t>° 42.218733°</a:t>
            </a:r>
          </a:p>
          <a:p>
            <a:pPr>
              <a:buFont typeface="Wingdings" pitchFamily="2" charset="2"/>
              <a:buChar char="v"/>
            </a:pPr>
            <a:endParaRPr lang="ru-RU" sz="1200" dirty="0" smtClean="0"/>
          </a:p>
          <a:p>
            <a:pPr>
              <a:buFont typeface="Wingdings" pitchFamily="2" charset="2"/>
              <a:buChar char="v"/>
            </a:pPr>
            <a:r>
              <a:rPr lang="ru-RU" sz="1200" dirty="0" smtClean="0"/>
              <a:t>Дата:1979г</a:t>
            </a:r>
            <a:r>
              <a:rPr lang="ru-RU" sz="1200" dirty="0" smtClean="0"/>
              <a:t>.</a:t>
            </a:r>
            <a:br>
              <a:rPr lang="ru-RU" sz="1200" dirty="0" smtClean="0"/>
            </a:br>
            <a:r>
              <a:rPr lang="ru-RU" sz="1200" dirty="0" smtClean="0"/>
              <a:t>Автор: В.П.Поляков</a:t>
            </a:r>
            <a:br>
              <a:rPr lang="ru-RU" sz="1200" dirty="0" smtClean="0"/>
            </a:br>
            <a:r>
              <a:rPr lang="ru-RU" sz="1200" dirty="0" smtClean="0"/>
              <a:t>Место нахождение: территория Филиала АО «</a:t>
            </a:r>
            <a:r>
              <a:rPr lang="ru-RU" sz="1200" dirty="0" err="1" smtClean="0"/>
              <a:t>АЭМ-технологии</a:t>
            </a:r>
            <a:r>
              <a:rPr lang="ru-RU" sz="1200" dirty="0" smtClean="0"/>
              <a:t>» «</a:t>
            </a:r>
            <a:r>
              <a:rPr lang="ru-RU" sz="1200" dirty="0" err="1" smtClean="0"/>
              <a:t>Атоммаш</a:t>
            </a:r>
            <a:r>
              <a:rPr lang="ru-RU" sz="1200" dirty="0" smtClean="0"/>
              <a:t>»; </a:t>
            </a:r>
            <a:r>
              <a:rPr lang="ru-RU" sz="1200" dirty="0" err="1" smtClean="0"/>
              <a:t>Жуковское</a:t>
            </a:r>
            <a:r>
              <a:rPr lang="ru-RU" sz="1200" dirty="0" smtClean="0"/>
              <a:t> шоссе, 10</a:t>
            </a:r>
          </a:p>
          <a:p>
            <a:pPr>
              <a:buFont typeface="Wingdings" pitchFamily="2" charset="2"/>
              <a:buChar char="v"/>
            </a:pPr>
            <a:endParaRPr lang="ru-RU" sz="1200" dirty="0" smtClean="0"/>
          </a:p>
          <a:p>
            <a:pPr>
              <a:buFont typeface="Wingdings" pitchFamily="2" charset="2"/>
              <a:buChar char="v"/>
            </a:pPr>
            <a:r>
              <a:rPr lang="ru-RU" sz="1200" dirty="0" smtClean="0"/>
              <a:t>Конец 70-х, начало 80-х – время, когда застраивалась новая часть города, были временем строительства завода «</a:t>
            </a:r>
            <a:r>
              <a:rPr lang="ru-RU" sz="1200" dirty="0" err="1" smtClean="0"/>
              <a:t>Атоммаш</a:t>
            </a:r>
            <a:r>
              <a:rPr lang="ru-RU" sz="1200" dirty="0" smtClean="0"/>
              <a:t>», атомной станции. А потому было решено назвать один из проспектов именем Курчатова. Начинается проспект с бюста Игоря Васильевича Курчатова.</a:t>
            </a:r>
          </a:p>
          <a:p>
            <a:pPr>
              <a:buFont typeface="Wingdings" pitchFamily="2" charset="2"/>
              <a:buChar char="v"/>
            </a:pPr>
            <a:r>
              <a:rPr lang="ru-RU" sz="1200" dirty="0" smtClean="0"/>
              <a:t>Памятник известному ученому, академику, основоположнику атомной энергетики, установлен при входе на завод «</a:t>
            </a:r>
            <a:r>
              <a:rPr lang="ru-RU" sz="1200" dirty="0" err="1" smtClean="0"/>
              <a:t>Атоммаш</a:t>
            </a:r>
            <a:r>
              <a:rPr lang="ru-RU" sz="1200" dirty="0" smtClean="0"/>
              <a:t>». </a:t>
            </a:r>
          </a:p>
          <a:p>
            <a:pPr>
              <a:buNone/>
            </a:pPr>
            <a:r>
              <a:rPr lang="ru-RU" sz="1200" dirty="0" smtClean="0"/>
              <a:t>         Цельность и гармоничность пластической формы, чуткое проникновение во внутренний мир ученого, несомненное портретное </a:t>
            </a:r>
          </a:p>
          <a:p>
            <a:pPr>
              <a:buNone/>
            </a:pPr>
            <a:r>
              <a:rPr lang="ru-RU" sz="1200" dirty="0" smtClean="0"/>
              <a:t>         сходство – всё это воплотил в своём произведении скульптор В.П. Поляков.</a:t>
            </a:r>
          </a:p>
          <a:p>
            <a:pPr>
              <a:buNone/>
            </a:pPr>
            <a:r>
              <a:rPr lang="ru-RU" sz="1200" dirty="0" smtClean="0"/>
              <a:t> </a:t>
            </a:r>
          </a:p>
          <a:p>
            <a:pPr>
              <a:buFont typeface="Wingdings" pitchFamily="2" charset="2"/>
              <a:buChar char="v"/>
            </a:pPr>
            <a:r>
              <a:rPr lang="ru-RU" sz="1200" dirty="0" smtClean="0"/>
              <a:t>Памятник И.В. Курчатова является объектом культурного наследия  регионального значения в соответствии с решением Малого </a:t>
            </a:r>
          </a:p>
          <a:p>
            <a:pPr>
              <a:buNone/>
            </a:pPr>
            <a:r>
              <a:rPr lang="ru-RU" sz="1200" dirty="0" smtClean="0"/>
              <a:t>          совета Ростовского областного совета народных депутатов № 301 от 18.11.1992 г.</a:t>
            </a:r>
          </a:p>
          <a:p>
            <a:endParaRPr lang="ru-RU" sz="1200" dirty="0"/>
          </a:p>
        </p:txBody>
      </p:sp>
      <p:pic>
        <p:nvPicPr>
          <p:cNvPr id="8" name="Рисунок 7" descr="http://vdonlib.ru/photos/p_601.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56176" y="1196752"/>
            <a:ext cx="1440160" cy="1944216"/>
          </a:xfrm>
          <a:prstGeom prst="rect">
            <a:avLst/>
          </a:prstGeom>
          <a:noFill/>
          <a:ln>
            <a:noFill/>
          </a:ln>
        </p:spPr>
      </p:pic>
      <p:pic>
        <p:nvPicPr>
          <p:cNvPr id="9" name="Рисунок 8" descr="http://vdonlib.ru/photos/p_600.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64288" y="3645024"/>
            <a:ext cx="1512168" cy="18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Скульптурная композиция «Мирный атом» </a:t>
            </a:r>
            <a:endParaRPr lang="ru-RU" sz="1600" dirty="0"/>
          </a:p>
        </p:txBody>
      </p:sp>
      <p:sp>
        <p:nvSpPr>
          <p:cNvPr id="3" name="Содержимое 2"/>
          <p:cNvSpPr>
            <a:spLocks noGrp="1"/>
          </p:cNvSpPr>
          <p:nvPr>
            <p:ph idx="1"/>
          </p:nvPr>
        </p:nvSpPr>
        <p:spPr>
          <a:xfrm>
            <a:off x="179512" y="908720"/>
            <a:ext cx="5544616" cy="5328592"/>
          </a:xfrm>
        </p:spPr>
        <p:txBody>
          <a:bodyPr>
            <a:noAutofit/>
          </a:bodyPr>
          <a:lstStyle/>
          <a:p>
            <a:pPr fontAlgn="base">
              <a:buNone/>
            </a:pPr>
            <a:endParaRPr lang="ru-RU" sz="1200" dirty="0" smtClean="0"/>
          </a:p>
          <a:p>
            <a:pPr fontAlgn="base">
              <a:buNone/>
            </a:pPr>
            <a:r>
              <a:rPr lang="ru-RU" sz="1200" i="1" dirty="0" smtClean="0"/>
              <a:t>       Волгодонск</a:t>
            </a:r>
            <a:r>
              <a:rPr lang="ru-RU" sz="1200" i="1" dirty="0" smtClean="0"/>
              <a:t>, Ростовская </a:t>
            </a:r>
            <a:r>
              <a:rPr lang="ru-RU" sz="1200" i="1" dirty="0" smtClean="0"/>
              <a:t>область 47.519923</a:t>
            </a:r>
            <a:r>
              <a:rPr lang="ru-RU" sz="1200" i="1" dirty="0" smtClean="0"/>
              <a:t>° 42.204491°</a:t>
            </a:r>
          </a:p>
          <a:p>
            <a:pPr>
              <a:buFont typeface="Wingdings" pitchFamily="2" charset="2"/>
              <a:buChar char="v"/>
            </a:pPr>
            <a:endParaRPr lang="ru-RU" sz="1200" dirty="0" smtClean="0"/>
          </a:p>
          <a:p>
            <a:pPr>
              <a:buFont typeface="Wingdings" pitchFamily="2" charset="2"/>
              <a:buChar char="v"/>
            </a:pPr>
            <a:r>
              <a:rPr lang="ru-RU" sz="1200" dirty="0" smtClean="0"/>
              <a:t>Дата:1982год</a:t>
            </a:r>
            <a:r>
              <a:rPr lang="ru-RU" sz="1200" dirty="0" smtClean="0"/>
              <a:t/>
            </a:r>
            <a:br>
              <a:rPr lang="ru-RU" sz="1200" dirty="0" smtClean="0"/>
            </a:br>
            <a:r>
              <a:rPr lang="ru-RU" sz="1200" dirty="0" smtClean="0"/>
              <a:t>Авторы: Ю.В.Александров; </a:t>
            </a:r>
            <a:r>
              <a:rPr lang="ru-RU" sz="1200" dirty="0" err="1" smtClean="0"/>
              <a:t>Я.С.Занис</a:t>
            </a:r>
            <a:r>
              <a:rPr lang="ru-RU" sz="1200" dirty="0" smtClean="0"/>
              <a:t/>
            </a:r>
            <a:br>
              <a:rPr lang="ru-RU" sz="1200" dirty="0" smtClean="0"/>
            </a:br>
            <a:r>
              <a:rPr lang="ru-RU" sz="1200" dirty="0" smtClean="0"/>
              <a:t>Место нахождение: перекресток пр. Строителей и пр. Курчатова</a:t>
            </a:r>
          </a:p>
          <a:p>
            <a:pPr>
              <a:buFont typeface="Wingdings" pitchFamily="2" charset="2"/>
              <a:buChar char="v"/>
            </a:pPr>
            <a:endParaRPr lang="ru-RU" sz="1200" dirty="0" smtClean="0"/>
          </a:p>
          <a:p>
            <a:pPr>
              <a:buFont typeface="Wingdings" pitchFamily="2" charset="2"/>
              <a:buChar char="v"/>
            </a:pPr>
            <a:r>
              <a:rPr lang="ru-RU" sz="1200" dirty="0" smtClean="0"/>
              <a:t>Благодаря строительству в 1974 году завода «</a:t>
            </a:r>
            <a:r>
              <a:rPr lang="ru-RU" sz="1200" dirty="0" err="1" smtClean="0"/>
              <a:t>Атоммаш</a:t>
            </a:r>
            <a:r>
              <a:rPr lang="ru-RU" sz="1200" dirty="0" smtClean="0"/>
              <a:t>» Волгодонск стал считаться не только городом гидростроителей и химиков, но и городом атомщиков. С 80-х годов символом Волгодонска считается монументальное скульптурное сооружение «Мирный атом», расположенное на центральном проспекте новой части города. Памятник представляет собой символическое изображение атома, массивные орбиты электронов которого окружают гроздья винограда. Идея композиции понятна каждому: ядерная энергия, должна служить людям.</a:t>
            </a:r>
          </a:p>
          <a:p>
            <a:pPr>
              <a:buFont typeface="Wingdings" pitchFamily="2" charset="2"/>
              <a:buChar char="v"/>
            </a:pPr>
            <a:endParaRPr lang="ru-RU" sz="1200" dirty="0" smtClean="0"/>
          </a:p>
          <a:p>
            <a:pPr>
              <a:buFont typeface="Wingdings" pitchFamily="2" charset="2"/>
              <a:buChar char="v"/>
            </a:pPr>
            <a:r>
              <a:rPr lang="ru-RU" sz="1200" dirty="0" smtClean="0"/>
              <a:t>Не все знают, что первым местом расположения «Мирного атома» была площадь аэропорта в Цимлянске, где памятник стоял до 1981 года. </a:t>
            </a:r>
          </a:p>
          <a:p>
            <a:pPr>
              <a:buNone/>
            </a:pPr>
            <a:r>
              <a:rPr lang="ru-RU" sz="1200" dirty="0" smtClean="0"/>
              <a:t>         В 1982 году скульптуру перевезли в Волгодонск и установили на пересечении проспектов Курчатова, идущего от завода «</a:t>
            </a:r>
            <a:r>
              <a:rPr lang="ru-RU" sz="1200" dirty="0" err="1" smtClean="0"/>
              <a:t>Атоммаш</a:t>
            </a:r>
            <a:r>
              <a:rPr lang="ru-RU" sz="1200" dirty="0" smtClean="0"/>
              <a:t>» и Строителей.  С этого времени атом, увитый виноградной лозой, мирный атом стал символом Волгодонска.</a:t>
            </a:r>
          </a:p>
          <a:p>
            <a:pPr>
              <a:buFont typeface="Wingdings" pitchFamily="2" charset="2"/>
              <a:buChar char="v"/>
            </a:pPr>
            <a:endParaRPr lang="ru-RU" sz="1200" dirty="0" smtClean="0"/>
          </a:p>
          <a:p>
            <a:pPr>
              <a:buFont typeface="Wingdings" pitchFamily="2" charset="2"/>
              <a:buChar char="v"/>
            </a:pPr>
            <a:r>
              <a:rPr lang="ru-RU" sz="1200" dirty="0" smtClean="0"/>
              <a:t>Скульптурная композиция «Мирный атом»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8" name="Рисунок 7" descr="http://vdonlib.ru/photos/p_650.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31682" y="1412776"/>
            <a:ext cx="1428750" cy="1066800"/>
          </a:xfrm>
          <a:prstGeom prst="rect">
            <a:avLst/>
          </a:prstGeom>
          <a:noFill/>
          <a:ln>
            <a:noFill/>
          </a:ln>
        </p:spPr>
      </p:pic>
      <p:pic>
        <p:nvPicPr>
          <p:cNvPr id="9" name="Рисунок 8" descr="http://vdonlib.ru/photos/p_649.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03690" y="2852936"/>
            <a:ext cx="1428750" cy="1066800"/>
          </a:xfrm>
          <a:prstGeom prst="rect">
            <a:avLst/>
          </a:prstGeom>
          <a:noFill/>
          <a:ln>
            <a:noFill/>
          </a:ln>
        </p:spPr>
      </p:pic>
      <p:pic>
        <p:nvPicPr>
          <p:cNvPr id="11" name="Рисунок 10" descr="http://vdonlib.ru/photos/p_647.jpg">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03690" y="4365104"/>
            <a:ext cx="1428750" cy="106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А.С.Пушкину </a:t>
            </a:r>
            <a:endParaRPr lang="ru-RU" sz="1600" dirty="0"/>
          </a:p>
        </p:txBody>
      </p:sp>
      <p:sp>
        <p:nvSpPr>
          <p:cNvPr id="3" name="Содержимое 2"/>
          <p:cNvSpPr>
            <a:spLocks noGrp="1"/>
          </p:cNvSpPr>
          <p:nvPr>
            <p:ph idx="1"/>
          </p:nvPr>
        </p:nvSpPr>
        <p:spPr>
          <a:xfrm>
            <a:off x="179512" y="1052736"/>
            <a:ext cx="5544616" cy="5328592"/>
          </a:xfrm>
        </p:spPr>
        <p:txBody>
          <a:bodyPr>
            <a:noAutofit/>
          </a:bodyPr>
          <a:lstStyle/>
          <a:p>
            <a:pPr fontAlgn="base">
              <a:buNone/>
            </a:pPr>
            <a:r>
              <a:rPr lang="ru-RU" sz="1200" dirty="0" smtClean="0"/>
              <a:t>        </a:t>
            </a:r>
            <a:r>
              <a:rPr lang="ru-RU" sz="1200" i="1" dirty="0" smtClean="0"/>
              <a:t>Волгодонск</a:t>
            </a:r>
            <a:r>
              <a:rPr lang="ru-RU" sz="1200" i="1" dirty="0" smtClean="0"/>
              <a:t>, Ростовская </a:t>
            </a:r>
            <a:r>
              <a:rPr lang="ru-RU" sz="1200" i="1" dirty="0" smtClean="0"/>
              <a:t>область 47.527224</a:t>
            </a:r>
            <a:r>
              <a:rPr lang="ru-RU" sz="1200" i="1" dirty="0" smtClean="0"/>
              <a:t>° 42.140204°</a:t>
            </a:r>
          </a:p>
          <a:p>
            <a:pPr>
              <a:buFont typeface="Wingdings" pitchFamily="2" charset="2"/>
              <a:buChar char="v"/>
            </a:pPr>
            <a:endParaRPr lang="ru-RU" sz="1200" dirty="0" smtClean="0"/>
          </a:p>
          <a:p>
            <a:pPr>
              <a:buFont typeface="Wingdings" pitchFamily="2" charset="2"/>
              <a:buChar char="v"/>
            </a:pPr>
            <a:r>
              <a:rPr lang="ru-RU" sz="1200" dirty="0" smtClean="0"/>
              <a:t>Дата:1982год</a:t>
            </a:r>
            <a:r>
              <a:rPr lang="ru-RU" sz="1200" dirty="0" smtClean="0"/>
              <a:t/>
            </a:r>
            <a:br>
              <a:rPr lang="ru-RU" sz="1200" dirty="0" smtClean="0"/>
            </a:br>
            <a:r>
              <a:rPr lang="ru-RU" sz="1200" dirty="0" smtClean="0"/>
              <a:t>Авторы: В.П.Поляков, А.Г.Лазарев</a:t>
            </a:r>
            <a:br>
              <a:rPr lang="ru-RU" sz="1200" dirty="0" smtClean="0"/>
            </a:br>
            <a:r>
              <a:rPr lang="ru-RU" sz="1200" dirty="0" smtClean="0"/>
              <a:t>Место нахождение: перекресток ул. Пушкина и ул. Ленина</a:t>
            </a:r>
          </a:p>
          <a:p>
            <a:pPr>
              <a:buNone/>
            </a:pPr>
            <a:r>
              <a:rPr lang="ru-RU" sz="1200" dirty="0" smtClean="0"/>
              <a:t> </a:t>
            </a:r>
          </a:p>
          <a:p>
            <a:pPr>
              <a:buFont typeface="Wingdings" pitchFamily="2" charset="2"/>
              <a:buChar char="v"/>
            </a:pPr>
            <a:r>
              <a:rPr lang="ru-RU" sz="1200" dirty="0" smtClean="0"/>
              <a:t>В Волгодонске на пересечении улицы Ленина и улицы Пушкина расположен памятный знак в честь великого поэта России.</a:t>
            </a:r>
          </a:p>
          <a:p>
            <a:pPr>
              <a:buNone/>
            </a:pPr>
            <a:r>
              <a:rPr lang="ru-RU" sz="1200" dirty="0" smtClean="0"/>
              <a:t>         По воспоминаниям жителей города первый памятник А.С. Пушкину в Волгодонске появился в 1972 году.  Спустя десять лет, после реконструкции, на улице Пушкина появился памятник – результат работы архитектора А.Г. Лазарева и скульптора В.П. Полякова. </a:t>
            </a:r>
          </a:p>
          <a:p>
            <a:pPr>
              <a:buNone/>
            </a:pPr>
            <a:endParaRPr lang="ru-RU" sz="1200" dirty="0" smtClean="0"/>
          </a:p>
          <a:p>
            <a:pPr>
              <a:buFont typeface="Wingdings" pitchFamily="2" charset="2"/>
              <a:buChar char="v"/>
            </a:pPr>
            <a:r>
              <a:rPr lang="ru-RU" sz="1200" dirty="0" smtClean="0"/>
              <a:t>Железобетонная, раскрытая книга – как символ читательской преданности, бронзовый, всегда немного усталый Пушкин – как символ </a:t>
            </a:r>
          </a:p>
          <a:p>
            <a:pPr>
              <a:buNone/>
            </a:pPr>
            <a:r>
              <a:rPr lang="ru-RU" sz="1200" dirty="0" smtClean="0"/>
              <a:t>         веры в то, что будущее России в руках тех, кто читает книги.</a:t>
            </a:r>
          </a:p>
          <a:p>
            <a:pPr>
              <a:buNone/>
            </a:pPr>
            <a:r>
              <a:rPr lang="ru-RU" sz="1200" dirty="0" smtClean="0"/>
              <a:t/>
            </a:r>
            <a:br>
              <a:rPr lang="ru-RU" sz="1200" dirty="0" smtClean="0"/>
            </a:br>
            <a:r>
              <a:rPr lang="ru-RU" sz="1200" dirty="0" smtClean="0"/>
              <a:t>6 июня, в день рождения поэта у памятника А. С. Пушкина в Волгодонске собираются почитатели его творчества и проходят </a:t>
            </a:r>
          </a:p>
          <a:p>
            <a:pPr>
              <a:buNone/>
            </a:pPr>
            <a:r>
              <a:rPr lang="ru-RU" sz="1200" dirty="0" smtClean="0"/>
              <a:t>          традиционные поэтические чтения.</a:t>
            </a:r>
          </a:p>
          <a:p>
            <a:pPr>
              <a:buFont typeface="Wingdings" pitchFamily="2" charset="2"/>
              <a:buChar char="v"/>
            </a:pPr>
            <a:endParaRPr lang="ru-RU" sz="1200" dirty="0" smtClean="0"/>
          </a:p>
          <a:p>
            <a:pPr>
              <a:buFont typeface="Wingdings" pitchFamily="2" charset="2"/>
              <a:buChar char="v"/>
            </a:pPr>
            <a:r>
              <a:rPr lang="ru-RU" sz="1200" dirty="0" smtClean="0"/>
              <a:t>Памятник А.С. Пушкину является объектом культурного наследия регионального значения в соответствии с решением </a:t>
            </a:r>
          </a:p>
          <a:p>
            <a:pPr>
              <a:buNone/>
            </a:pPr>
            <a:r>
              <a:rPr lang="ru-RU" sz="1200" dirty="0" smtClean="0"/>
              <a:t>         Малого совета Ростовского областного совета народных депутатов № 301 от 18.11.1992 г.</a:t>
            </a:r>
          </a:p>
          <a:p>
            <a:pPr>
              <a:buNone/>
            </a:pPr>
            <a:r>
              <a:rPr lang="ru-RU" sz="1200" dirty="0" smtClean="0"/>
              <a:t> </a:t>
            </a:r>
            <a:endParaRPr lang="ru-RU" sz="1200" dirty="0"/>
          </a:p>
        </p:txBody>
      </p:sp>
      <p:pic>
        <p:nvPicPr>
          <p:cNvPr id="7" name="Рисунок 6" descr="http://vdonlib.ru/photos/p_652.jpg">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47420" y="3440410"/>
            <a:ext cx="1464940" cy="2076822"/>
          </a:xfrm>
          <a:prstGeom prst="rect">
            <a:avLst/>
          </a:prstGeom>
          <a:noFill/>
          <a:ln>
            <a:noFill/>
          </a:ln>
        </p:spPr>
      </p:pic>
      <p:pic>
        <p:nvPicPr>
          <p:cNvPr id="10" name="Рисунок 9" descr="http://vdonlib.ru/photos/p_651.jpg">
            <a:hlinkClick r:id="rId5"/>
          </p:cNvPr>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13512" y="1268760"/>
            <a:ext cx="1498848" cy="19442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Памятный знак Первому дому Нового города</a:t>
            </a:r>
            <a:endParaRPr lang="ru-RU" sz="1600" dirty="0"/>
          </a:p>
        </p:txBody>
      </p:sp>
      <p:sp>
        <p:nvSpPr>
          <p:cNvPr id="3" name="Содержимое 2"/>
          <p:cNvSpPr>
            <a:spLocks noGrp="1"/>
          </p:cNvSpPr>
          <p:nvPr>
            <p:ph idx="1"/>
          </p:nvPr>
        </p:nvSpPr>
        <p:spPr>
          <a:xfrm>
            <a:off x="179512" y="908720"/>
            <a:ext cx="5544616" cy="5328592"/>
          </a:xfrm>
        </p:spPr>
        <p:txBody>
          <a:bodyPr>
            <a:noAutofit/>
          </a:bodyPr>
          <a:lstStyle/>
          <a:p>
            <a:pPr>
              <a:buFont typeface="Wingdings" pitchFamily="2" charset="2"/>
              <a:buChar char="v"/>
            </a:pPr>
            <a:endParaRPr lang="ru-RU" sz="1200" i="1" dirty="0" smtClean="0"/>
          </a:p>
          <a:p>
            <a:pPr>
              <a:buFont typeface="Wingdings" pitchFamily="2" charset="2"/>
              <a:buChar char="v"/>
            </a:pPr>
            <a:endParaRPr lang="ru-RU" sz="1200" i="1" dirty="0" smtClean="0"/>
          </a:p>
          <a:p>
            <a:pPr>
              <a:buFont typeface="Wingdings" pitchFamily="2" charset="2"/>
              <a:buChar char="v"/>
            </a:pPr>
            <a:r>
              <a:rPr lang="ru-RU" sz="1200" i="1" dirty="0" smtClean="0"/>
              <a:t>Дата</a:t>
            </a:r>
            <a:r>
              <a:rPr lang="ru-RU" sz="1200" i="1" dirty="0" smtClean="0"/>
              <a:t>:</a:t>
            </a:r>
            <a:r>
              <a:rPr lang="ru-RU" sz="1200" dirty="0" smtClean="0"/>
              <a:t> 1982 год</a:t>
            </a:r>
            <a:br>
              <a:rPr lang="ru-RU" sz="1200" dirty="0" smtClean="0"/>
            </a:br>
            <a:r>
              <a:rPr lang="ru-RU" sz="1200" i="1" dirty="0" smtClean="0"/>
              <a:t>Авторы:</a:t>
            </a:r>
            <a:r>
              <a:rPr lang="ru-RU" sz="1200" dirty="0" smtClean="0"/>
              <a:t> скульптор В.П. Поляков, архитектор В.М. Кустов</a:t>
            </a:r>
            <a:br>
              <a:rPr lang="ru-RU" sz="1200" dirty="0" smtClean="0"/>
            </a:br>
            <a:r>
              <a:rPr lang="ru-RU" sz="1200" i="1" dirty="0" smtClean="0"/>
              <a:t>Место нахождение:</a:t>
            </a:r>
            <a:r>
              <a:rPr lang="ru-RU" sz="1200" dirty="0" smtClean="0"/>
              <a:t> на торце жилого дома по пр.Строителей, 10а</a:t>
            </a:r>
          </a:p>
          <a:p>
            <a:pPr>
              <a:buNone/>
            </a:pPr>
            <a:r>
              <a:rPr lang="ru-RU" sz="1200" dirty="0" smtClean="0"/>
              <a:t> </a:t>
            </a:r>
          </a:p>
          <a:p>
            <a:pPr>
              <a:buFont typeface="Wingdings" pitchFamily="2" charset="2"/>
              <a:buChar char="v"/>
            </a:pPr>
            <a:r>
              <a:rPr lang="ru-RU" sz="1200" dirty="0" smtClean="0"/>
              <a:t>Первым домом, с которого стал подниматься в высоту и разрастаться вширь по ровной степной поверхности Новый город, стал дом по </a:t>
            </a:r>
          </a:p>
          <a:p>
            <a:pPr>
              <a:buNone/>
            </a:pPr>
            <a:r>
              <a:rPr lang="ru-RU" sz="1200" dirty="0" smtClean="0"/>
              <a:t>         адресу: проспект Строителей 10а. В 1976 году его построила комсомольско-молодёжная бригада О. </a:t>
            </a:r>
            <a:r>
              <a:rPr lang="ru-RU" sz="1200" dirty="0" err="1" smtClean="0"/>
              <a:t>Уралкина</a:t>
            </a:r>
            <a:r>
              <a:rPr lang="ru-RU" sz="1200" dirty="0" smtClean="0"/>
              <a:t>.</a:t>
            </a:r>
          </a:p>
          <a:p>
            <a:pPr>
              <a:buFont typeface="Wingdings" pitchFamily="2" charset="2"/>
              <a:buChar char="v"/>
            </a:pPr>
            <a:r>
              <a:rPr lang="ru-RU" sz="1200" dirty="0" smtClean="0"/>
              <a:t>Чтобы не затерялся он среди своих братьев, В.П. Поляков вместе с архитектором В.М. Кустовым нашли интересное ансамблевое решение. Композиция памятного знака выполнена из множества сказочных ключей, символизирующих ключи от будущих квартир, а на шпиле, </a:t>
            </a:r>
          </a:p>
          <a:p>
            <a:pPr>
              <a:buNone/>
            </a:pPr>
            <a:r>
              <a:rPr lang="ru-RU" sz="1200" dirty="0" smtClean="0"/>
              <a:t>         пронизывающем эту фантастическую связку, флюгер  в виде корабельного флажка с надписью, вырезанной на просвет: </a:t>
            </a:r>
          </a:p>
          <a:p>
            <a:pPr>
              <a:buNone/>
            </a:pPr>
            <a:r>
              <a:rPr lang="ru-RU" sz="1200" dirty="0" smtClean="0"/>
              <a:t>         «1976. Первый дом».</a:t>
            </a:r>
          </a:p>
          <a:p>
            <a:pPr>
              <a:buNone/>
            </a:pPr>
            <a:r>
              <a:rPr lang="ru-RU" sz="1200" dirty="0" smtClean="0"/>
              <a:t> </a:t>
            </a:r>
          </a:p>
          <a:p>
            <a:pPr>
              <a:buFont typeface="Wingdings" pitchFamily="2" charset="2"/>
              <a:buChar char="v"/>
            </a:pPr>
            <a:r>
              <a:rPr lang="ru-RU" sz="1200" dirty="0" smtClean="0"/>
              <a:t>Памятный знак Первому дому Нового города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6" name="Рисунок 5" descr="http://vdonlib.ru/photos/p_832.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41132" y="1484784"/>
            <a:ext cx="995164" cy="2088232"/>
          </a:xfrm>
          <a:prstGeom prst="rect">
            <a:avLst/>
          </a:prstGeom>
          <a:noFill/>
          <a:ln>
            <a:noFill/>
          </a:ln>
        </p:spPr>
      </p:pic>
      <p:pic>
        <p:nvPicPr>
          <p:cNvPr id="8" name="Рисунок 7" descr="http://vdonlib.ru/photos/p_831.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239594" y="4090392"/>
            <a:ext cx="1716782" cy="1498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писателю М.горькому</a:t>
            </a:r>
            <a:endParaRPr lang="ru-RU" sz="1600" dirty="0"/>
          </a:p>
        </p:txBody>
      </p:sp>
      <p:sp>
        <p:nvSpPr>
          <p:cNvPr id="3" name="Содержимое 2"/>
          <p:cNvSpPr>
            <a:spLocks noGrp="1"/>
          </p:cNvSpPr>
          <p:nvPr>
            <p:ph idx="1"/>
          </p:nvPr>
        </p:nvSpPr>
        <p:spPr>
          <a:xfrm>
            <a:off x="179512" y="1196752"/>
            <a:ext cx="6624736" cy="5328592"/>
          </a:xfrm>
        </p:spPr>
        <p:txBody>
          <a:bodyPr>
            <a:noAutofit/>
          </a:bodyPr>
          <a:lstStyle/>
          <a:p>
            <a:pPr>
              <a:buFont typeface="Wingdings" pitchFamily="2" charset="2"/>
              <a:buChar char="v"/>
            </a:pPr>
            <a:r>
              <a:rPr lang="ru-RU" sz="1200" i="1" dirty="0" smtClean="0"/>
              <a:t>Дата:</a:t>
            </a:r>
            <a:r>
              <a:rPr lang="ru-RU" sz="1200" dirty="0" smtClean="0"/>
              <a:t> 28 марта 1984 г.</a:t>
            </a:r>
            <a:br>
              <a:rPr lang="ru-RU" sz="1200" dirty="0" smtClean="0"/>
            </a:br>
            <a:r>
              <a:rPr lang="ru-RU" sz="1200" i="1" dirty="0" smtClean="0"/>
              <a:t>Авторы:</a:t>
            </a:r>
            <a:r>
              <a:rPr lang="ru-RU" sz="1200" dirty="0" smtClean="0"/>
              <a:t> В.П. Поляков, А.А. Жмакин</a:t>
            </a:r>
            <a:br>
              <a:rPr lang="ru-RU" sz="1200" dirty="0" smtClean="0"/>
            </a:br>
            <a:r>
              <a:rPr lang="ru-RU" sz="1200" i="1" dirty="0" smtClean="0"/>
              <a:t>Местонахождение:</a:t>
            </a:r>
            <a:r>
              <a:rPr lang="ru-RU" sz="1200" dirty="0" smtClean="0"/>
              <a:t> угол ул. Горького и ул. 50 лет СССР</a:t>
            </a:r>
          </a:p>
          <a:p>
            <a:pPr>
              <a:buFont typeface="Wingdings" pitchFamily="2" charset="2"/>
              <a:buChar char="v"/>
            </a:pPr>
            <a:r>
              <a:rPr lang="ru-RU" sz="1200" dirty="0" smtClean="0"/>
              <a:t>26 апреля 1954 года на заседании исполкома </a:t>
            </a:r>
            <a:r>
              <a:rPr lang="ru-RU" sz="1200" dirty="0" err="1" smtClean="0"/>
              <a:t>Ново-Соленовского</a:t>
            </a:r>
            <a:r>
              <a:rPr lang="ru-RU" sz="1200" dirty="0" smtClean="0"/>
              <a:t> поселкового Совета первым улицам рабочего поселка Волгодонск присваивали названия. Ряду улиц и переулков было решено присвоить имена всеми любимых писателей. Так на карте Волгодонска появились </a:t>
            </a:r>
            <a:r>
              <a:rPr lang="ru-RU" sz="1200" b="1" dirty="0" smtClean="0"/>
              <a:t>улица Максима Горького</a:t>
            </a:r>
            <a:r>
              <a:rPr lang="ru-RU" sz="1200" dirty="0" smtClean="0"/>
              <a:t>, улица Серафимовича, переулки Пушкинский, </a:t>
            </a:r>
            <a:r>
              <a:rPr lang="ru-RU" sz="1200" dirty="0" err="1" smtClean="0"/>
              <a:t>Лермонтовский</a:t>
            </a:r>
            <a:r>
              <a:rPr lang="ru-RU" sz="1200" dirty="0" smtClean="0"/>
              <a:t>, Чеховский и Маяковский.</a:t>
            </a:r>
          </a:p>
          <a:p>
            <a:pPr>
              <a:buFont typeface="Wingdings" pitchFamily="2" charset="2"/>
              <a:buChar char="v"/>
            </a:pPr>
            <a:r>
              <a:rPr lang="ru-RU" sz="1200" dirty="0" smtClean="0"/>
              <a:t>В 80-е годы скульптор В.П. Поляков и архитектор А.А. Жмакин предложили интересное ансамблевое решение для установки памятного знака М. Горькому на улице, названной именем писателя. Памятник М. Горького представляет собой крупную голову писателя, установленную в нише на кирпичном пьедестале. Скульптор изобразил молодого Горького, так выглядел писатель, когда им была написана революционная «Песня о Буревестнике», пьеса «На дне», роман «Мать».  В статье «Художник </a:t>
            </a:r>
            <a:r>
              <a:rPr lang="ru-RU" sz="1200" dirty="0" err="1" smtClean="0"/>
              <a:t>Атомграда</a:t>
            </a:r>
            <a:r>
              <a:rPr lang="ru-RU" sz="1200" dirty="0" smtClean="0"/>
              <a:t>» </a:t>
            </a:r>
          </a:p>
          <a:p>
            <a:pPr>
              <a:buNone/>
            </a:pPr>
            <a:r>
              <a:rPr lang="ru-RU" sz="1200" dirty="0" smtClean="0"/>
              <a:t>         Л. </a:t>
            </a:r>
            <a:r>
              <a:rPr lang="ru-RU" sz="1200" dirty="0" err="1" smtClean="0"/>
              <a:t>Карталенко</a:t>
            </a:r>
            <a:r>
              <a:rPr lang="ru-RU" sz="1200" dirty="0" smtClean="0"/>
              <a:t> пишет, что «стена», на фоне которой установлен бюст была из красного кирпича. В современном виде светлый фон </a:t>
            </a:r>
            <a:r>
              <a:rPr lang="ru-RU" sz="1200" dirty="0" err="1" smtClean="0"/>
              <a:t>сложновыстроенной</a:t>
            </a:r>
            <a:r>
              <a:rPr lang="ru-RU" sz="1200" dirty="0" smtClean="0"/>
              <a:t> «стены» и пьедестала, перекрывающий кирпичный и панельный фасады домов и чёткое тёмное пятно крупной головы особенно контрастно и ярко смотрятся на фоне городского пейзажа. Слева на стене помещена самая известная цитата М. Горького: </a:t>
            </a:r>
            <a:r>
              <a:rPr lang="ru-RU" sz="1200" i="1" dirty="0" smtClean="0"/>
              <a:t>«Человек - это звучит гордо!».</a:t>
            </a:r>
            <a:endParaRPr lang="ru-RU" sz="1200" dirty="0" smtClean="0"/>
          </a:p>
          <a:p>
            <a:pPr>
              <a:buFont typeface="Wingdings" pitchFamily="2" charset="2"/>
              <a:buChar char="v"/>
            </a:pPr>
            <a:r>
              <a:rPr lang="ru-RU" sz="1200" dirty="0" smtClean="0"/>
              <a:t>На открытии памятного знака 28 марта 1984 года присутствовали скульптор </a:t>
            </a:r>
          </a:p>
          <a:p>
            <a:pPr>
              <a:buNone/>
            </a:pPr>
            <a:r>
              <a:rPr lang="ru-RU" sz="1200" dirty="0" smtClean="0"/>
              <a:t>         В.П. Поляков, на митинге выступили секретарь парткома </a:t>
            </a:r>
            <a:r>
              <a:rPr lang="ru-RU" sz="1200" dirty="0" err="1" smtClean="0"/>
              <a:t>Минмонтажспецстроя</a:t>
            </a:r>
            <a:r>
              <a:rPr lang="ru-RU" sz="1200" dirty="0" smtClean="0"/>
              <a:t> </a:t>
            </a:r>
          </a:p>
          <a:p>
            <a:pPr>
              <a:buNone/>
            </a:pPr>
            <a:r>
              <a:rPr lang="ru-RU" sz="1200" dirty="0" smtClean="0"/>
              <a:t>         В.В. Вощиков, заведующая детско-юношеской библиотекой Т.А. </a:t>
            </a:r>
            <a:r>
              <a:rPr lang="ru-RU" sz="1200" dirty="0" err="1" smtClean="0"/>
              <a:t>Ионова</a:t>
            </a:r>
            <a:r>
              <a:rPr lang="ru-RU" sz="1200" dirty="0" smtClean="0"/>
              <a:t>, председатель совета микрорайона № 17 В.В. Ковалев.</a:t>
            </a:r>
          </a:p>
          <a:p>
            <a:pPr>
              <a:buFont typeface="Wingdings" pitchFamily="2" charset="2"/>
              <a:buChar char="v"/>
            </a:pPr>
            <a:r>
              <a:rPr lang="ru-RU" sz="1200" dirty="0" smtClean="0"/>
              <a:t>Памятный знак М. Горькому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p>
          <a:p>
            <a:pPr>
              <a:buFont typeface="Wingdings" pitchFamily="2" charset="2"/>
              <a:buChar char="v"/>
            </a:pPr>
            <a:endParaRPr lang="ru-RU" sz="1200" dirty="0"/>
          </a:p>
        </p:txBody>
      </p:sp>
      <p:pic>
        <p:nvPicPr>
          <p:cNvPr id="6" name="Рисунок 5" descr="Памятник М. Горькому - фото сайта www.vasilipoliakov.com">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1124744"/>
            <a:ext cx="1368152" cy="1800200"/>
          </a:xfrm>
          <a:prstGeom prst="rect">
            <a:avLst/>
          </a:prstGeom>
          <a:noFill/>
          <a:ln>
            <a:noFill/>
          </a:ln>
        </p:spPr>
      </p:pic>
      <p:pic>
        <p:nvPicPr>
          <p:cNvPr id="7" name="Рисунок 6" descr="Памятник М. Горькому - фото сайта www.vasilipoliakov.com">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452320" y="3080370"/>
            <a:ext cx="1296144" cy="1716782"/>
          </a:xfrm>
          <a:prstGeom prst="rect">
            <a:avLst/>
          </a:prstGeom>
          <a:noFill/>
          <a:ln>
            <a:noFill/>
          </a:ln>
        </p:spPr>
      </p:pic>
      <p:pic>
        <p:nvPicPr>
          <p:cNvPr id="8" name="Рисунок 7" descr="Памятник М. Горькому - современный вид">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4869160"/>
            <a:ext cx="1944216" cy="13681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Скульптурная композиция «Любовь» </a:t>
            </a:r>
            <a:r>
              <a:rPr lang="ru-RU" sz="1600" dirty="0" smtClean="0"/>
              <a:t/>
            </a:r>
            <a:br>
              <a:rPr lang="ru-RU" sz="1600" dirty="0" smtClean="0"/>
            </a:br>
            <a:endParaRPr lang="ru-RU" sz="1600" dirty="0"/>
          </a:p>
        </p:txBody>
      </p:sp>
      <p:sp>
        <p:nvSpPr>
          <p:cNvPr id="3" name="Содержимое 2"/>
          <p:cNvSpPr>
            <a:spLocks noGrp="1"/>
          </p:cNvSpPr>
          <p:nvPr>
            <p:ph idx="1"/>
          </p:nvPr>
        </p:nvSpPr>
        <p:spPr>
          <a:xfrm>
            <a:off x="179512" y="980728"/>
            <a:ext cx="6624736" cy="5328592"/>
          </a:xfrm>
        </p:spPr>
        <p:txBody>
          <a:bodyPr>
            <a:noAutofit/>
          </a:bodyPr>
          <a:lstStyle/>
          <a:p>
            <a:pPr fontAlgn="base">
              <a:buNone/>
            </a:pPr>
            <a:r>
              <a:rPr lang="ru-RU" sz="1200" dirty="0" smtClean="0"/>
              <a:t>         </a:t>
            </a:r>
          </a:p>
          <a:p>
            <a:pPr fontAlgn="base">
              <a:buNone/>
            </a:pPr>
            <a:r>
              <a:rPr lang="ru-RU" sz="1200" dirty="0" smtClean="0"/>
              <a:t> </a:t>
            </a:r>
            <a:r>
              <a:rPr lang="ru-RU" sz="1200" dirty="0" smtClean="0"/>
              <a:t>        </a:t>
            </a:r>
            <a:r>
              <a:rPr lang="ru-RU" sz="1200" i="1" dirty="0" smtClean="0"/>
              <a:t>Волгодонск</a:t>
            </a:r>
            <a:r>
              <a:rPr lang="ru-RU" sz="1200" i="1" dirty="0" smtClean="0"/>
              <a:t>, Ростовская </a:t>
            </a:r>
            <a:r>
              <a:rPr lang="ru-RU" sz="1200" i="1" dirty="0" smtClean="0"/>
              <a:t>область 47.519877</a:t>
            </a:r>
            <a:r>
              <a:rPr lang="ru-RU" sz="1200" i="1" dirty="0" smtClean="0"/>
              <a:t>° 42.209524°</a:t>
            </a:r>
          </a:p>
          <a:p>
            <a:pPr>
              <a:buFont typeface="Wingdings" pitchFamily="2" charset="2"/>
              <a:buChar char="v"/>
            </a:pPr>
            <a:endParaRPr lang="ru-RU" sz="1200" dirty="0" smtClean="0"/>
          </a:p>
          <a:p>
            <a:pPr>
              <a:buFont typeface="Wingdings" pitchFamily="2" charset="2"/>
              <a:buChar char="v"/>
            </a:pPr>
            <a:r>
              <a:rPr lang="ru-RU" sz="1200" dirty="0" smtClean="0"/>
              <a:t>Дата:30сентября </a:t>
            </a:r>
            <a:r>
              <a:rPr lang="ru-RU" sz="1200" dirty="0" smtClean="0"/>
              <a:t>1984года</a:t>
            </a:r>
            <a:br>
              <a:rPr lang="ru-RU" sz="1200" dirty="0" smtClean="0"/>
            </a:br>
            <a:r>
              <a:rPr lang="ru-RU" sz="1200" dirty="0" smtClean="0"/>
              <a:t>Авторы: В.П.Поляков, Л.А.Стрижакова </a:t>
            </a:r>
            <a:br>
              <a:rPr lang="ru-RU" sz="1200" dirty="0" smtClean="0"/>
            </a:br>
            <a:r>
              <a:rPr lang="ru-RU" sz="1200" dirty="0" smtClean="0"/>
              <a:t>Место нахождение: сквер Машиностроителей</a:t>
            </a:r>
          </a:p>
          <a:p>
            <a:pPr>
              <a:buNone/>
            </a:pPr>
            <a:r>
              <a:rPr lang="ru-RU" sz="1200" dirty="0" smtClean="0"/>
              <a:t> 	</a:t>
            </a:r>
          </a:p>
          <a:p>
            <a:pPr>
              <a:buFont typeface="Wingdings" pitchFamily="2" charset="2"/>
              <a:buChar char="v"/>
            </a:pPr>
            <a:r>
              <a:rPr lang="ru-RU" sz="1200" dirty="0" smtClean="0"/>
              <a:t>Сквер Машиностроителей в новой части города украшает одна из наиболее известных скульптурных композиций – «Любовь». Она является центром обширного круглого водного партера с фонтанами (высота ее 8 м, материал – нержавеющая сталь, медь).</a:t>
            </a:r>
          </a:p>
          <a:p>
            <a:pPr>
              <a:buFont typeface="Wingdings" pitchFamily="2" charset="2"/>
              <a:buChar char="v"/>
            </a:pPr>
            <a:endParaRPr lang="ru-RU" sz="1200" dirty="0" smtClean="0"/>
          </a:p>
          <a:p>
            <a:pPr>
              <a:buFont typeface="Wingdings" pitchFamily="2" charset="2"/>
              <a:buChar char="v"/>
            </a:pPr>
            <a:r>
              <a:rPr lang="ru-RU" sz="1200" dirty="0" smtClean="0"/>
              <a:t>«Вечная тема» нашла совершенно новое, оригинальное решение. Молодой человек с гитарой в руке сидит напротив девушки, и между ними происходит диалог. Нетрудно догадаться, что это влюблённые, и что решают они сейчас свою судьбу. Скульптура удачно размещена в центре фонтана. Скульптор Василий Поляков посадил своих героев на обод огромного кольца, имея в виду элемент атомного реактора зоны патрубков – четыре патрубка чётко различимы в кольце.</a:t>
            </a:r>
          </a:p>
          <a:p>
            <a:pPr>
              <a:buFont typeface="Wingdings" pitchFamily="2" charset="2"/>
              <a:buChar char="v"/>
            </a:pPr>
            <a:endParaRPr lang="ru-RU" sz="1200" dirty="0" smtClean="0"/>
          </a:p>
          <a:p>
            <a:pPr>
              <a:buFont typeface="Wingdings" pitchFamily="2" charset="2"/>
              <a:buChar char="v"/>
            </a:pPr>
            <a:r>
              <a:rPr lang="ru-RU" sz="1200" dirty="0" smtClean="0"/>
              <a:t>Мужскую фигуру в этой композиции в народе не зря окрестили Высоцким. Член клуба авторской песни «Камертон» Игорь Сычев вспоминает: «Мы с Василием Петровичем (Поляковым) были товарищами и, когда он работал над ней (скульптурой), я собирал для него материал о Высоцком, его фото, которыми скульптор пользовался при создании бронзовой фигуры парня с гитарой».</a:t>
            </a:r>
          </a:p>
          <a:p>
            <a:pPr>
              <a:buFont typeface="Wingdings" pitchFamily="2" charset="2"/>
              <a:buChar char="v"/>
            </a:pPr>
            <a:endParaRPr lang="ru-RU" sz="1200" dirty="0"/>
          </a:p>
        </p:txBody>
      </p:sp>
      <p:pic>
        <p:nvPicPr>
          <p:cNvPr id="9" name="Рисунок 8" descr="http://vdonlib.ru/photos/p_759.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92280" y="3946376"/>
            <a:ext cx="1428750" cy="1066800"/>
          </a:xfrm>
          <a:prstGeom prst="rect">
            <a:avLst/>
          </a:prstGeom>
          <a:noFill/>
          <a:ln>
            <a:noFill/>
          </a:ln>
        </p:spPr>
      </p:pic>
      <p:pic>
        <p:nvPicPr>
          <p:cNvPr id="12" name="Рисунок 11" descr="http://vdonlib.ru/photos/p_757.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03690" y="2564904"/>
            <a:ext cx="1428750" cy="1066800"/>
          </a:xfrm>
          <a:prstGeom prst="rect">
            <a:avLst/>
          </a:prstGeom>
          <a:noFill/>
          <a:ln>
            <a:noFill/>
          </a:ln>
        </p:spPr>
      </p:pic>
      <p:pic>
        <p:nvPicPr>
          <p:cNvPr id="13" name="Рисунок 12" descr="http://vdonlib.ru/photos/p_756.jpg">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03690" y="1196752"/>
            <a:ext cx="1428750" cy="106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Б. М. </a:t>
            </a:r>
            <a:r>
              <a:rPr lang="ru-RU" sz="1600" b="1" dirty="0" err="1" smtClean="0"/>
              <a:t>Думенко</a:t>
            </a:r>
            <a:r>
              <a:rPr lang="ru-RU" sz="1600" b="1" dirty="0" smtClean="0"/>
              <a:t> </a:t>
            </a:r>
            <a:endParaRPr lang="ru-RU" sz="1600" dirty="0"/>
          </a:p>
        </p:txBody>
      </p:sp>
      <p:sp>
        <p:nvSpPr>
          <p:cNvPr id="3" name="Содержимое 2"/>
          <p:cNvSpPr>
            <a:spLocks noGrp="1"/>
          </p:cNvSpPr>
          <p:nvPr>
            <p:ph idx="1"/>
          </p:nvPr>
        </p:nvSpPr>
        <p:spPr>
          <a:xfrm>
            <a:off x="179512" y="1052736"/>
            <a:ext cx="6624736" cy="5328592"/>
          </a:xfrm>
        </p:spPr>
        <p:txBody>
          <a:bodyPr>
            <a:noAutofit/>
          </a:bodyPr>
          <a:lstStyle/>
          <a:p>
            <a:pPr fontAlgn="base">
              <a:buNone/>
            </a:pPr>
            <a:r>
              <a:rPr lang="ru-RU" sz="1200" dirty="0" smtClean="0"/>
              <a:t>         </a:t>
            </a:r>
            <a:r>
              <a:rPr lang="ru-RU" sz="1200" i="1" dirty="0" smtClean="0"/>
              <a:t>Волгодонск</a:t>
            </a:r>
            <a:r>
              <a:rPr lang="ru-RU" sz="1200" i="1" dirty="0" smtClean="0"/>
              <a:t>, Ростовская </a:t>
            </a:r>
            <a:r>
              <a:rPr lang="ru-RU" sz="1200" i="1" dirty="0" smtClean="0"/>
              <a:t>область 47.518789</a:t>
            </a:r>
            <a:r>
              <a:rPr lang="ru-RU" sz="1200" i="1" dirty="0" smtClean="0"/>
              <a:t>° 42.147744°</a:t>
            </a:r>
          </a:p>
          <a:p>
            <a:pPr>
              <a:buFont typeface="Wingdings" pitchFamily="2" charset="2"/>
              <a:buChar char="v"/>
            </a:pPr>
            <a:r>
              <a:rPr lang="ru-RU" sz="1200" dirty="0" smtClean="0"/>
              <a:t>Дата</a:t>
            </a:r>
            <a:r>
              <a:rPr lang="ru-RU" sz="1200" dirty="0" smtClean="0"/>
              <a:t>: 15 августа 1985 г.</a:t>
            </a:r>
            <a:br>
              <a:rPr lang="ru-RU" sz="1200" dirty="0" smtClean="0"/>
            </a:br>
            <a:r>
              <a:rPr lang="ru-RU" sz="1200" dirty="0" smtClean="0"/>
              <a:t>Автор: В.П.Поляков</a:t>
            </a:r>
            <a:br>
              <a:rPr lang="ru-RU" sz="1200" dirty="0" smtClean="0"/>
            </a:br>
            <a:r>
              <a:rPr lang="ru-RU" sz="1200" dirty="0" smtClean="0"/>
              <a:t>Местонахождение: пер. </a:t>
            </a:r>
            <a:r>
              <a:rPr lang="ru-RU" sz="1200" dirty="0" err="1" smtClean="0"/>
              <a:t>Думенко</a:t>
            </a:r>
            <a:endParaRPr lang="ru-RU" sz="1200" dirty="0" smtClean="0"/>
          </a:p>
          <a:p>
            <a:pPr>
              <a:buNone/>
            </a:pPr>
            <a:endParaRPr lang="ru-RU" sz="1200" dirty="0" smtClean="0"/>
          </a:p>
          <a:p>
            <a:pPr>
              <a:buFont typeface="Wingdings" pitchFamily="2" charset="2"/>
              <a:buChar char="v"/>
            </a:pPr>
            <a:r>
              <a:rPr lang="ru-RU" sz="1200" dirty="0" smtClean="0"/>
              <a:t>Борис </a:t>
            </a:r>
            <a:r>
              <a:rPr lang="ru-RU" sz="1200" dirty="0" err="1" smtClean="0"/>
              <a:t>Мокеевич</a:t>
            </a:r>
            <a:r>
              <a:rPr lang="ru-RU" sz="1200" dirty="0" smtClean="0"/>
              <a:t> </a:t>
            </a:r>
            <a:r>
              <a:rPr lang="ru-RU" sz="1200" dirty="0" err="1" smtClean="0"/>
              <a:t>Думенко</a:t>
            </a:r>
            <a:r>
              <a:rPr lang="ru-RU" sz="1200" dirty="0" smtClean="0"/>
              <a:t> – герой гражданской войны. Родился в крестьянской семье в 1888 году. В период Первой мировой войны служил в </a:t>
            </a:r>
            <a:r>
              <a:rPr lang="ru-RU" sz="1200" dirty="0" err="1" smtClean="0"/>
              <a:t>конно-артиллерийском</a:t>
            </a:r>
            <a:r>
              <a:rPr lang="ru-RU" sz="1200" dirty="0" smtClean="0"/>
              <a:t> полку, стал полным Георгиевским кавалером. Вахмистр. В период Гражданской войны, один из организаторов советской кавалерии на Дону. В начале 1918 года организовал кавалерийский партизанский отряд и включился в активную борьбу с донской контрреволюцией. </a:t>
            </a:r>
            <a:r>
              <a:rPr lang="ru-RU" sz="1200" dirty="0" err="1" smtClean="0"/>
              <a:t>Думенко</a:t>
            </a:r>
            <a:r>
              <a:rPr lang="ru-RU" sz="1200" dirty="0" smtClean="0"/>
              <a:t> отличался высоким личным мужеством и храбростью. Награждён орденом Красного Знамени и Почётным революционным оружием. По ложному обвинению в подготовке антисоветского мятежа и убийстве комиссара корпуса был осужден и расстрелян в 1920 году. В 1964 Военная коллегия Верховного суда СССР отменила приговор как необоснованный. На Дону и Кубани реабилитация была воспринята как торжество правды и справедливости.</a:t>
            </a:r>
          </a:p>
          <a:p>
            <a:pPr>
              <a:buFont typeface="Wingdings" pitchFamily="2" charset="2"/>
              <a:buChar char="v"/>
            </a:pPr>
            <a:r>
              <a:rPr lang="ru-RU" sz="1200" dirty="0" smtClean="0"/>
              <a:t>В знак признания его заслуг перед Родиной в 1985 году переулок Строителей в Волгодонске был переименован в переулок Б.М. </a:t>
            </a:r>
            <a:r>
              <a:rPr lang="ru-RU" sz="1200" dirty="0" err="1" smtClean="0"/>
              <a:t>Думенко</a:t>
            </a:r>
            <a:r>
              <a:rPr lang="ru-RU" sz="1200" dirty="0" smtClean="0"/>
              <a:t>. В этом же году, 15 августа – в день рождения </a:t>
            </a:r>
            <a:r>
              <a:rPr lang="ru-RU" sz="1200" dirty="0" err="1" smtClean="0"/>
              <a:t>комкора</a:t>
            </a:r>
            <a:r>
              <a:rPr lang="ru-RU" sz="1200" dirty="0" smtClean="0"/>
              <a:t> - был установлен памятный знак. На открытии памятника присутствовал писатель Владимир Карпенко, автор исторических романов «Тучи идут на ветер», «Красный генерал» и «</a:t>
            </a:r>
            <a:r>
              <a:rPr lang="ru-RU" sz="1200" dirty="0" err="1" smtClean="0"/>
              <a:t>Комкор</a:t>
            </a:r>
            <a:r>
              <a:rPr lang="ru-RU" sz="1200" dirty="0" smtClean="0"/>
              <a:t> </a:t>
            </a:r>
            <a:r>
              <a:rPr lang="ru-RU" sz="1200" dirty="0" err="1" smtClean="0"/>
              <a:t>Думенко</a:t>
            </a:r>
            <a:r>
              <a:rPr lang="ru-RU" sz="1200" dirty="0" smtClean="0"/>
              <a:t>», в которых рассказывается о рождении регулярных конных частей Красной Армии на Дону, о трагической судьбе их создателя и первого командира Бориса </a:t>
            </a:r>
            <a:r>
              <a:rPr lang="ru-RU" sz="1200" dirty="0" err="1" smtClean="0"/>
              <a:t>Думенко</a:t>
            </a:r>
            <a:r>
              <a:rPr lang="ru-RU" sz="1200" dirty="0" smtClean="0"/>
              <a:t>.</a:t>
            </a:r>
          </a:p>
          <a:p>
            <a:pPr>
              <a:buFont typeface="Wingdings" pitchFamily="2" charset="2"/>
              <a:buChar char="v"/>
            </a:pPr>
            <a:endParaRPr lang="ru-RU" sz="1200" dirty="0" smtClean="0"/>
          </a:p>
          <a:p>
            <a:pPr>
              <a:buFont typeface="Wingdings" pitchFamily="2" charset="2"/>
              <a:buChar char="v"/>
            </a:pPr>
            <a:r>
              <a:rPr lang="ru-RU" sz="1200" dirty="0" smtClean="0"/>
              <a:t>Памятный знак Б.М. </a:t>
            </a:r>
            <a:r>
              <a:rPr lang="ru-RU" sz="1200" dirty="0" err="1" smtClean="0"/>
              <a:t>Думенко</a:t>
            </a:r>
            <a:r>
              <a:rPr lang="ru-RU" sz="1200" dirty="0" smtClean="0"/>
              <a:t>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p>
          <a:p>
            <a:pPr>
              <a:buFont typeface="Wingdings" pitchFamily="2" charset="2"/>
              <a:buChar char="v"/>
            </a:pPr>
            <a:endParaRPr lang="ru-RU" sz="1200" dirty="0"/>
          </a:p>
        </p:txBody>
      </p:sp>
      <p:pic>
        <p:nvPicPr>
          <p:cNvPr id="9" name="Рисунок 8" descr="http://vdonlib.ru/photos/p_517.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753672" y="5240610"/>
            <a:ext cx="1066800" cy="1428750"/>
          </a:xfrm>
          <a:prstGeom prst="rect">
            <a:avLst/>
          </a:prstGeom>
          <a:noFill/>
          <a:ln>
            <a:noFill/>
          </a:ln>
        </p:spPr>
      </p:pic>
      <p:pic>
        <p:nvPicPr>
          <p:cNvPr id="10" name="Рисунок 9" descr="http://vdonlib.ru/photos/p_518.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27093" y="1208162"/>
            <a:ext cx="1057275" cy="1428750"/>
          </a:xfrm>
          <a:prstGeom prst="rect">
            <a:avLst/>
          </a:prstGeom>
          <a:noFill/>
          <a:ln>
            <a:noFill/>
          </a:ln>
        </p:spPr>
      </p:pic>
      <p:pic>
        <p:nvPicPr>
          <p:cNvPr id="11" name="Рисунок 10" descr="http://vdonlib.ru/photos/p_519.jpg">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463730" y="2780928"/>
            <a:ext cx="1428750" cy="1066800"/>
          </a:xfrm>
          <a:prstGeom prst="rect">
            <a:avLst/>
          </a:prstGeom>
          <a:noFill/>
          <a:ln>
            <a:noFill/>
          </a:ln>
        </p:spPr>
      </p:pic>
      <p:pic>
        <p:nvPicPr>
          <p:cNvPr id="12" name="Рисунок 11" descr="http://vdonlib.ru/photos/p_520.jpg">
            <a:hlinkClick r:id="rId9"/>
          </p:cNvPr>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76256" y="4005064"/>
            <a:ext cx="1428750" cy="106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4624"/>
            <a:ext cx="8686800" cy="838200"/>
          </a:xfrm>
        </p:spPr>
        <p:txBody>
          <a:bodyPr>
            <a:normAutofit/>
          </a:bodyPr>
          <a:lstStyle/>
          <a:p>
            <a:r>
              <a:rPr lang="ru-RU" sz="1600" b="1" dirty="0" smtClean="0"/>
              <a:t>Памятник и улица Маршала Кошевого</a:t>
            </a:r>
            <a:endParaRPr lang="ru-RU" sz="1600" dirty="0"/>
          </a:p>
        </p:txBody>
      </p:sp>
      <p:sp>
        <p:nvSpPr>
          <p:cNvPr id="3" name="Содержимое 2"/>
          <p:cNvSpPr>
            <a:spLocks noGrp="1"/>
          </p:cNvSpPr>
          <p:nvPr>
            <p:ph idx="1"/>
          </p:nvPr>
        </p:nvSpPr>
        <p:spPr>
          <a:xfrm>
            <a:off x="179512" y="692696"/>
            <a:ext cx="7128792" cy="5328592"/>
          </a:xfrm>
        </p:spPr>
        <p:txBody>
          <a:bodyPr>
            <a:noAutofit/>
          </a:bodyPr>
          <a:lstStyle/>
          <a:p>
            <a:pPr>
              <a:buFont typeface="Wingdings" pitchFamily="2" charset="2"/>
              <a:buChar char="v"/>
            </a:pPr>
            <a:endParaRPr lang="ru-RU" sz="1200" dirty="0" smtClean="0"/>
          </a:p>
          <a:p>
            <a:pPr>
              <a:buFont typeface="Wingdings" pitchFamily="2" charset="2"/>
              <a:buChar char="v"/>
            </a:pPr>
            <a:r>
              <a:rPr lang="ru-RU" sz="1200" dirty="0" smtClean="0"/>
              <a:t>Дата</a:t>
            </a:r>
            <a:r>
              <a:rPr lang="ru-RU" sz="1200" dirty="0" smtClean="0"/>
              <a:t>: 1985, 1988г.</a:t>
            </a:r>
            <a:br>
              <a:rPr lang="ru-RU" sz="1200" dirty="0" smtClean="0"/>
            </a:br>
            <a:r>
              <a:rPr lang="ru-RU" sz="1200" dirty="0" smtClean="0"/>
              <a:t>Автор: В.П.Поляков</a:t>
            </a:r>
            <a:br>
              <a:rPr lang="ru-RU" sz="1200" dirty="0" smtClean="0"/>
            </a:br>
            <a:r>
              <a:rPr lang="ru-RU" sz="1200" dirty="0" smtClean="0"/>
              <a:t>Место нахождение: ул. Кошевого, 14</a:t>
            </a:r>
          </a:p>
          <a:p>
            <a:pPr>
              <a:buFont typeface="Wingdings" pitchFamily="2" charset="2"/>
              <a:buChar char="v"/>
            </a:pPr>
            <a:r>
              <a:rPr lang="ru-RU" sz="1200" dirty="0" smtClean="0"/>
              <a:t>Заслуга в присвоении улице имени Кошевого принадлежит преподавателю школы-интерната № 2 г.Волгодонска Нине Степановне </a:t>
            </a:r>
            <a:r>
              <a:rPr lang="ru-RU" sz="1200" dirty="0" err="1" smtClean="0"/>
              <a:t>Веретошенко</a:t>
            </a:r>
            <a:r>
              <a:rPr lang="ru-RU" sz="1200" dirty="0" smtClean="0"/>
              <a:t>, которая в 1981-83 г.г. вместе с группой энтузиастов совершила автопробег по местам боевого пути 24-й гвардейской дивизии Кошевого. Собрав документальный материал, подтверждающий, что наш регион освобождали войска под командованием П.К. Кошевого, они написали в горисполком ходатайство о присвоении одной из улиц новой части города Волгодонска его имени. И вот решением № 61 от 7.02.1979 года горисполком присвоил магистрали № 12 имя Маршала Кошевого, а Нина Степановна получила за свою работу орден «Знак Почета».</a:t>
            </a:r>
          </a:p>
          <a:p>
            <a:pPr>
              <a:buFont typeface="Wingdings" pitchFamily="2" charset="2"/>
              <a:buChar char="v"/>
            </a:pPr>
            <a:r>
              <a:rPr lang="ru-RU" sz="1200" dirty="0" smtClean="0"/>
              <a:t>В гражданскую рядовой Первого казачьего полка Петр Кошевой (8(21) декабря 1904 - 30 августа 1976гг.) воевал против белополяков и контрреволюционных банд на Украине. После войны был командиром взвода в особой кавалерийской бригаде Московского военного округа, затем командиром эскадрона, начальником полковой школы, штаба полка. После окончания академии им. М.В. Фрунзе был назначен начальником штаба одной из дивизий  Забайкальского военного округа, а в предвоенный 40-й получил назначение командиром 65-й стрелковой дивизии, с которой и прибыл на </a:t>
            </a:r>
            <a:r>
              <a:rPr lang="ru-RU" sz="1200" dirty="0" err="1" smtClean="0"/>
              <a:t>Волховский</a:t>
            </a:r>
            <a:r>
              <a:rPr lang="ru-RU" sz="1200" dirty="0" smtClean="0"/>
              <a:t> фронт. В 1943-м за умелое руководство войсками при штурме Сапун-горы на подступах к Севастополю и личное мужество Петру Кирилловичу Кошевому было присвоено звание Героя Советского Союза. За успешные боевые действия соединения, которыми командовал Кошевой, 15 раз отмечались в приказах Верховного главнокомандующего, а Кошевой был награжден второй медалью «Золотая звезда». На русской земле стоят сейчас 8 памятников Маршалу Кошевому и его дивизии, один из них - в Волгодонске, - работы скульптора В.П.Полякова, возвышающийся на улице носящей его имя. Этот памятник представляет собой образ дорожного указателя времен Великой Отечественной Войны. В нише установлен бюст П.К. Кошевого, справа - большой аннотационный текст, рассказывающий о военном пути маршала.</a:t>
            </a:r>
          </a:p>
          <a:p>
            <a:pPr>
              <a:buFont typeface="Wingdings" pitchFamily="2" charset="2"/>
              <a:buChar char="v"/>
            </a:pPr>
            <a:r>
              <a:rPr lang="ru-RU" sz="1200" dirty="0" smtClean="0"/>
              <a:t>Памятник П.К. Кошевому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8" name="Рисунок 7" descr="http://vdonlib.ru/photos/p_744.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535738" y="1124744"/>
            <a:ext cx="1428750" cy="1066800"/>
          </a:xfrm>
          <a:prstGeom prst="rect">
            <a:avLst/>
          </a:prstGeom>
          <a:noFill/>
          <a:ln>
            <a:noFill/>
          </a:ln>
        </p:spPr>
      </p:pic>
      <p:pic>
        <p:nvPicPr>
          <p:cNvPr id="13" name="Рисунок 12" descr="http://vdonlib.ru/photos/p_743.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535738" y="2348880"/>
            <a:ext cx="1428750" cy="1066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err="1" smtClean="0"/>
              <a:t>Волгодонцам</a:t>
            </a:r>
            <a:r>
              <a:rPr lang="ru-RU" sz="1600" b="1" dirty="0" smtClean="0"/>
              <a:t>, погибшим за Отечество - памятник-ротонда.</a:t>
            </a:r>
            <a:endParaRPr lang="ru-RU" sz="1600" dirty="0"/>
          </a:p>
        </p:txBody>
      </p:sp>
      <p:sp>
        <p:nvSpPr>
          <p:cNvPr id="3" name="Содержимое 2"/>
          <p:cNvSpPr>
            <a:spLocks noGrp="1"/>
          </p:cNvSpPr>
          <p:nvPr>
            <p:ph idx="1"/>
          </p:nvPr>
        </p:nvSpPr>
        <p:spPr>
          <a:xfrm>
            <a:off x="179512" y="980728"/>
            <a:ext cx="6624736" cy="5328592"/>
          </a:xfrm>
        </p:spPr>
        <p:txBody>
          <a:bodyPr>
            <a:noAutofit/>
          </a:bodyPr>
          <a:lstStyle/>
          <a:p>
            <a:pPr>
              <a:buFont typeface="Wingdings" pitchFamily="2" charset="2"/>
              <a:buChar char="v"/>
            </a:pPr>
            <a:endParaRPr lang="ru-RU" sz="1200" dirty="0" smtClean="0"/>
          </a:p>
          <a:p>
            <a:pPr fontAlgn="base">
              <a:buNone/>
            </a:pPr>
            <a:r>
              <a:rPr lang="ru-RU" sz="1200" i="1" dirty="0" smtClean="0"/>
              <a:t> </a:t>
            </a:r>
            <a:r>
              <a:rPr lang="ru-RU" sz="1200" i="1" dirty="0" smtClean="0"/>
              <a:t>         ​</a:t>
            </a:r>
            <a:r>
              <a:rPr lang="ru-RU" sz="1200" i="1" dirty="0" smtClean="0"/>
              <a:t>Волгодонск, Ростовская </a:t>
            </a:r>
            <a:r>
              <a:rPr lang="ru-RU" sz="1200" i="1" dirty="0" smtClean="0"/>
              <a:t>область 47.516005</a:t>
            </a:r>
            <a:r>
              <a:rPr lang="ru-RU" sz="1200" i="1" dirty="0" smtClean="0"/>
              <a:t>° 42.19026°</a:t>
            </a:r>
          </a:p>
          <a:p>
            <a:pPr>
              <a:buFont typeface="Wingdings" pitchFamily="2" charset="2"/>
              <a:buChar char="v"/>
            </a:pPr>
            <a:endParaRPr lang="ru-RU" sz="1200" dirty="0" smtClean="0"/>
          </a:p>
          <a:p>
            <a:pPr>
              <a:buFont typeface="Wingdings" pitchFamily="2" charset="2"/>
              <a:buChar char="v"/>
            </a:pPr>
            <a:r>
              <a:rPr lang="ru-RU" sz="1200" dirty="0" smtClean="0"/>
              <a:t>Дата:9мая </a:t>
            </a:r>
            <a:r>
              <a:rPr lang="ru-RU" sz="1200" dirty="0" smtClean="0"/>
              <a:t>1995года</a:t>
            </a:r>
            <a:br>
              <a:rPr lang="ru-RU" sz="1200" dirty="0" smtClean="0"/>
            </a:br>
            <a:r>
              <a:rPr lang="ru-RU" sz="1200" dirty="0" smtClean="0"/>
              <a:t>Авторы: скульптор Ю. </a:t>
            </a:r>
            <a:r>
              <a:rPr lang="ru-RU" sz="1200" dirty="0" err="1" smtClean="0"/>
              <a:t>Мокин</a:t>
            </a:r>
            <a:r>
              <a:rPr lang="ru-RU" sz="1200" dirty="0" smtClean="0"/>
              <a:t>; архитектор А.Лазарев</a:t>
            </a:r>
            <a:br>
              <a:rPr lang="ru-RU" sz="1200" dirty="0" smtClean="0"/>
            </a:br>
            <a:r>
              <a:rPr lang="ru-RU" sz="1200" dirty="0" smtClean="0"/>
              <a:t>Место нахождение: бульвар Великой Победы</a:t>
            </a:r>
          </a:p>
          <a:p>
            <a:pPr>
              <a:buNone/>
            </a:pPr>
            <a:endParaRPr lang="ru-RU" sz="1200" dirty="0" smtClean="0"/>
          </a:p>
          <a:p>
            <a:pPr>
              <a:buFont typeface="Wingdings" pitchFamily="2" charset="2"/>
              <a:buChar char="v"/>
            </a:pPr>
            <a:r>
              <a:rPr lang="ru-RU" sz="1200" dirty="0" smtClean="0"/>
              <a:t>В православной традиции возводить памятники в честь ратных подвигов сынов Отечества. 9 мая 1995 года на площади у спорткомплекса «Олимп» открылся памятный знак «</a:t>
            </a:r>
            <a:r>
              <a:rPr lang="ru-RU" sz="1200" dirty="0" err="1" smtClean="0"/>
              <a:t>Волгодонцам</a:t>
            </a:r>
            <a:r>
              <a:rPr lang="ru-RU" sz="1200" dirty="0" smtClean="0"/>
              <a:t>, погибшим за Отечество».</a:t>
            </a:r>
          </a:p>
          <a:p>
            <a:pPr>
              <a:buFont typeface="Wingdings" pitchFamily="2" charset="2"/>
              <a:buChar char="v"/>
            </a:pPr>
            <a:r>
              <a:rPr lang="ru-RU" sz="1200" dirty="0" smtClean="0"/>
              <a:t/>
            </a:r>
            <a:br>
              <a:rPr lang="ru-RU" sz="1200" dirty="0" smtClean="0"/>
            </a:br>
            <a:r>
              <a:rPr lang="ru-RU" sz="1200" dirty="0" smtClean="0"/>
              <a:t>В облике памятника использованы мотивы традиционного православного храма. На высоте 2-х метров над площадкой поднимется часовенка в виде шлема русского богатыря. Венчает купол фигура ангела с крестом. К холму ведут бетонные ступени с четырех сторон. Внутри  часовни расположены несколько памятных плит. На двух из них выбиты имена </a:t>
            </a:r>
            <a:r>
              <a:rPr lang="ru-RU" sz="1200" dirty="0" err="1" smtClean="0"/>
              <a:t>волгодонцев</a:t>
            </a:r>
            <a:r>
              <a:rPr lang="ru-RU" sz="1200" dirty="0" smtClean="0"/>
              <a:t>, погибших в Афганистане и Чеченской республике,</a:t>
            </a:r>
          </a:p>
          <a:p>
            <a:pPr>
              <a:buNone/>
            </a:pPr>
            <a:r>
              <a:rPr lang="ru-RU" sz="1200" dirty="0" smtClean="0"/>
              <a:t>         третья гласит: «Вечная память россиянам, погибшим в годы великой Отечественной войны 1941-1945 гг.»</a:t>
            </a:r>
          </a:p>
          <a:p>
            <a:pPr>
              <a:buFont typeface="Wingdings" pitchFamily="2" charset="2"/>
              <a:buChar char="v"/>
            </a:pPr>
            <a:r>
              <a:rPr lang="ru-RU" sz="1200" dirty="0" smtClean="0"/>
              <a:t/>
            </a:r>
            <a:br>
              <a:rPr lang="ru-RU" sz="1200" dirty="0" smtClean="0"/>
            </a:br>
            <a:r>
              <a:rPr lang="ru-RU" sz="1200" dirty="0" smtClean="0"/>
              <a:t>Сооружался памятный знак на народные деньги.  Часть денежных средств пожертвовали предприятия города «</a:t>
            </a:r>
            <a:r>
              <a:rPr lang="ru-RU" sz="1200" dirty="0" err="1" smtClean="0"/>
              <a:t>Атоммаш</a:t>
            </a:r>
            <a:r>
              <a:rPr lang="ru-RU" sz="1200" dirty="0" smtClean="0"/>
              <a:t>» и «</a:t>
            </a:r>
            <a:r>
              <a:rPr lang="ru-RU" sz="1200" dirty="0" err="1" smtClean="0"/>
              <a:t>Южтехмонтаж</a:t>
            </a:r>
            <a:r>
              <a:rPr lang="ru-RU" sz="1200" dirty="0" smtClean="0"/>
              <a:t>».</a:t>
            </a:r>
          </a:p>
          <a:p>
            <a:pPr>
              <a:buFont typeface="Wingdings" pitchFamily="2" charset="2"/>
              <a:buChar char="v"/>
            </a:pPr>
            <a:endParaRPr lang="ru-RU" sz="1200" dirty="0"/>
          </a:p>
        </p:txBody>
      </p:sp>
      <p:pic>
        <p:nvPicPr>
          <p:cNvPr id="8" name="Рисунок 7" descr="Памятник-ротонда «Волгодонцам, погибшим за Отечество»">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04248" y="1136154"/>
            <a:ext cx="1368152" cy="1716782"/>
          </a:xfrm>
          <a:prstGeom prst="rect">
            <a:avLst/>
          </a:prstGeom>
          <a:noFill/>
          <a:ln>
            <a:noFill/>
          </a:ln>
        </p:spPr>
      </p:pic>
      <p:pic>
        <p:nvPicPr>
          <p:cNvPr id="13" name="Рисунок 12" descr="Фигура ангела, венчающая купол ротонды">
            <a:hlinkClick r:id="rId5"/>
          </p:cNvPr>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76256" y="3080370"/>
            <a:ext cx="1296144" cy="1572766"/>
          </a:xfrm>
          <a:prstGeom prst="rect">
            <a:avLst/>
          </a:prstGeom>
          <a:noFill/>
          <a:ln>
            <a:noFill/>
          </a:ln>
        </p:spPr>
      </p:pic>
      <p:pic>
        <p:nvPicPr>
          <p:cNvPr id="14" name="Рисунок 13" descr="Памятная плита с именами волгодонцев, погибших в республике Афганистан">
            <a:hlinkClick r:id="rId7"/>
          </p:cNvPr>
          <p:cNvPicPr/>
          <p:nvPr/>
        </p:nvPicPr>
        <p:blipFill>
          <a:blip r:embed="rId8"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876256" y="4880570"/>
            <a:ext cx="1296144" cy="15727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8552"/>
            <a:ext cx="8686800" cy="838200"/>
          </a:xfrm>
        </p:spPr>
        <p:txBody>
          <a:bodyPr>
            <a:normAutofit/>
          </a:bodyPr>
          <a:lstStyle/>
          <a:p>
            <a:r>
              <a:rPr lang="ru-RU" sz="1600" b="1" dirty="0" smtClean="0"/>
              <a:t>Памятник «Речник и рабочий» </a:t>
            </a:r>
            <a:endParaRPr lang="ru-RU" sz="1600" dirty="0"/>
          </a:p>
        </p:txBody>
      </p:sp>
      <p:sp>
        <p:nvSpPr>
          <p:cNvPr id="3" name="Содержимое 2"/>
          <p:cNvSpPr>
            <a:spLocks noGrp="1"/>
          </p:cNvSpPr>
          <p:nvPr>
            <p:ph idx="1"/>
          </p:nvPr>
        </p:nvSpPr>
        <p:spPr>
          <a:xfrm>
            <a:off x="179512" y="1124744"/>
            <a:ext cx="5616624" cy="5328592"/>
          </a:xfrm>
        </p:spPr>
        <p:txBody>
          <a:bodyPr>
            <a:noAutofit/>
          </a:bodyPr>
          <a:lstStyle/>
          <a:p>
            <a:pPr fontAlgn="base">
              <a:buNone/>
            </a:pPr>
            <a:r>
              <a:rPr lang="ru-RU" sz="1200" i="1" dirty="0" smtClean="0"/>
              <a:t>         Волгодонск</a:t>
            </a:r>
            <a:r>
              <a:rPr lang="ru-RU" sz="1200" i="1" dirty="0" smtClean="0"/>
              <a:t>, Ростовская </a:t>
            </a:r>
            <a:r>
              <a:rPr lang="ru-RU" sz="1200" i="1" dirty="0" smtClean="0"/>
              <a:t>область   47.528674</a:t>
            </a:r>
            <a:r>
              <a:rPr lang="ru-RU" sz="1200" i="1" dirty="0" smtClean="0"/>
              <a:t>° 42.13841°</a:t>
            </a:r>
          </a:p>
          <a:p>
            <a:pPr>
              <a:buFont typeface="Wingdings" pitchFamily="2" charset="2"/>
              <a:buChar char="v"/>
            </a:pPr>
            <a:r>
              <a:rPr lang="ru-RU" sz="1200" dirty="0" smtClean="0"/>
              <a:t>Дата</a:t>
            </a:r>
            <a:r>
              <a:rPr lang="ru-RU" sz="1200" dirty="0" smtClean="0"/>
              <a:t>: 1953г.</a:t>
            </a:r>
            <a:br>
              <a:rPr lang="ru-RU" sz="1200" dirty="0" smtClean="0"/>
            </a:br>
            <a:r>
              <a:rPr lang="ru-RU" sz="1200" dirty="0" smtClean="0"/>
              <a:t>Автор: Г.И. Мотовилов </a:t>
            </a:r>
            <a:br>
              <a:rPr lang="ru-RU" sz="1200" dirty="0" smtClean="0"/>
            </a:br>
            <a:r>
              <a:rPr lang="ru-RU" sz="1200" dirty="0" smtClean="0"/>
              <a:t>Место нахождение: площадь Ленина</a:t>
            </a:r>
          </a:p>
          <a:p>
            <a:pPr>
              <a:buFont typeface="Wingdings" pitchFamily="2" charset="2"/>
              <a:buChar char="v"/>
            </a:pPr>
            <a:r>
              <a:rPr lang="ru-RU" sz="1200" dirty="0" smtClean="0"/>
              <a:t>Скульптура «Речник и рабочий» была установлена в 1953 году перед зданием Управления гидросооружениями (ныне здание городской администрации). Скульптура изображает речника и гидростроителя - главных на тот момент людей на строительстве Волго-Донского канала. Все в тогдашнем поселке было связано с водой - порт, связывающий пять морей (потому и Волгодонск первоначально хотели назвать </a:t>
            </a:r>
            <a:r>
              <a:rPr lang="ru-RU" sz="1200" dirty="0" err="1" smtClean="0"/>
              <a:t>Пятиморском</a:t>
            </a:r>
            <a:r>
              <a:rPr lang="ru-RU" sz="1200" dirty="0" smtClean="0"/>
              <a:t>), Центральный ремонтно-механический завод, который задумывался как судоремонтный. А рядом с 15-м шлюзом предполагалось построить док для ремонта судов. И сам поселок поначалу предназначался исключительно для проживания эксплуатационников гидросооружений.</a:t>
            </a:r>
          </a:p>
          <a:p>
            <a:pPr>
              <a:buFont typeface="Wingdings" pitchFamily="2" charset="2"/>
              <a:buChar char="v"/>
            </a:pPr>
            <a:r>
              <a:rPr lang="ru-RU" sz="1200" dirty="0" smtClean="0"/>
              <a:t>Постамент представляет собой открытый ходовой мостик корабля. На это указывает штурвал. В руках у речника - бинокль, рабочий - «гидростроитель» держит свиток, возможно, план строительства. Автор скульптуры «Речник и рабочий» - Георгий Иванович Мотовилов (1892-1963) – заслуженный художник РСФСР, лауреат государственной премии. Ему также принадлежит авторство скульптуры «Донские казаки», украшающей шлюз №15 Волго-Донского судоходного канала.</a:t>
            </a:r>
          </a:p>
          <a:p>
            <a:pPr>
              <a:buFont typeface="Wingdings" pitchFamily="2" charset="2"/>
              <a:buChar char="v"/>
            </a:pPr>
            <a:r>
              <a:rPr lang="ru-RU" sz="1200" dirty="0" smtClean="0"/>
              <a:t>Существует предположение, что в образе строителя скульптор запечатлел старшего прораба Георгия </a:t>
            </a:r>
            <a:r>
              <a:rPr lang="ru-RU" sz="1200" dirty="0" err="1" smtClean="0"/>
              <a:t>Шпаченко</a:t>
            </a:r>
            <a:r>
              <a:rPr lang="ru-RU" sz="1200" dirty="0" smtClean="0"/>
              <a:t>. Георгий </a:t>
            </a:r>
            <a:r>
              <a:rPr lang="ru-RU" sz="1200" dirty="0" err="1" smtClean="0"/>
              <a:t>Евдокимович</a:t>
            </a:r>
            <a:r>
              <a:rPr lang="ru-RU" sz="1200" dirty="0" smtClean="0"/>
              <a:t> </a:t>
            </a:r>
            <a:r>
              <a:rPr lang="ru-RU" sz="1200" dirty="0" err="1" smtClean="0"/>
              <a:t>Шпаченко</a:t>
            </a:r>
            <a:r>
              <a:rPr lang="ru-RU" sz="1200" dirty="0" smtClean="0"/>
              <a:t> - </a:t>
            </a:r>
            <a:r>
              <a:rPr lang="ru-RU" sz="1200" dirty="0" err="1" smtClean="0"/>
              <a:t>первостроитель</a:t>
            </a:r>
            <a:r>
              <a:rPr lang="ru-RU" sz="1200" dirty="0" smtClean="0"/>
              <a:t> и Почетный гражданин г. Волгодонска.</a:t>
            </a:r>
          </a:p>
          <a:p>
            <a:pPr>
              <a:buFont typeface="Wingdings" pitchFamily="2" charset="2"/>
              <a:buChar char="v"/>
            </a:pPr>
            <a:endParaRPr lang="ru-RU" sz="1200" dirty="0" smtClean="0"/>
          </a:p>
          <a:p>
            <a:pPr>
              <a:buNone/>
            </a:pPr>
            <a:r>
              <a:rPr lang="ru-RU" sz="1200" dirty="0" smtClean="0"/>
              <a:t> </a:t>
            </a:r>
          </a:p>
          <a:p>
            <a:pPr>
              <a:buNone/>
            </a:pPr>
            <a:r>
              <a:rPr lang="ru-RU" sz="1200" dirty="0" smtClean="0"/>
              <a:t> </a:t>
            </a:r>
          </a:p>
          <a:p>
            <a:pPr>
              <a:buNone/>
            </a:pPr>
            <a:r>
              <a:rPr lang="ru-RU" sz="1200" dirty="0" smtClean="0"/>
              <a:t> </a:t>
            </a:r>
            <a:endParaRPr lang="ru-RU" sz="1200" dirty="0"/>
          </a:p>
        </p:txBody>
      </p:sp>
      <p:pic>
        <p:nvPicPr>
          <p:cNvPr id="6" name="Рисунок 5" descr="http://vdonlib.ru/photos/p_14337.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169496" y="1484784"/>
            <a:ext cx="1570856" cy="1944216"/>
          </a:xfrm>
          <a:prstGeom prst="rect">
            <a:avLst/>
          </a:prstGeom>
          <a:noFill/>
          <a:ln>
            <a:noFill/>
          </a:ln>
        </p:spPr>
      </p:pic>
      <p:pic>
        <p:nvPicPr>
          <p:cNvPr id="7" name="Рисунок 6" descr="http://vdonlib.ru/photos/p_14336.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5578" y="3802360"/>
            <a:ext cx="1860798" cy="17148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Мемориал памяти жертв террористического акта 16 сентября 1999 года </a:t>
            </a:r>
            <a:endParaRPr lang="ru-RU" sz="1600" b="1" dirty="0"/>
          </a:p>
        </p:txBody>
      </p:sp>
      <p:sp>
        <p:nvSpPr>
          <p:cNvPr id="3" name="Содержимое 2"/>
          <p:cNvSpPr>
            <a:spLocks noGrp="1"/>
          </p:cNvSpPr>
          <p:nvPr>
            <p:ph idx="1"/>
          </p:nvPr>
        </p:nvSpPr>
        <p:spPr>
          <a:xfrm>
            <a:off x="179512" y="980728"/>
            <a:ext cx="4608512" cy="5328592"/>
          </a:xfrm>
        </p:spPr>
        <p:txBody>
          <a:bodyPr>
            <a:noAutofit/>
          </a:bodyPr>
          <a:lstStyle/>
          <a:p>
            <a:pPr fontAlgn="base">
              <a:buNone/>
            </a:pPr>
            <a:r>
              <a:rPr lang="ru-RU" sz="1200" i="1" dirty="0" smtClean="0"/>
              <a:t>      </a:t>
            </a:r>
          </a:p>
          <a:p>
            <a:pPr fontAlgn="base">
              <a:buNone/>
            </a:pPr>
            <a:r>
              <a:rPr lang="ru-RU" sz="1200" i="1" dirty="0" smtClean="0"/>
              <a:t> </a:t>
            </a:r>
            <a:r>
              <a:rPr lang="ru-RU" sz="1200" i="1" dirty="0" smtClean="0"/>
              <a:t>       Волгодонск</a:t>
            </a:r>
            <a:r>
              <a:rPr lang="ru-RU" sz="1200" i="1" dirty="0" smtClean="0"/>
              <a:t>, Ростовская </a:t>
            </a:r>
            <a:r>
              <a:rPr lang="ru-RU" sz="1200" i="1" dirty="0" smtClean="0"/>
              <a:t>область 47.524476</a:t>
            </a:r>
            <a:r>
              <a:rPr lang="ru-RU" sz="1200" i="1" dirty="0" smtClean="0"/>
              <a:t>° 42.231678°</a:t>
            </a:r>
          </a:p>
          <a:p>
            <a:pPr>
              <a:buFont typeface="Wingdings" pitchFamily="2" charset="2"/>
              <a:buChar char="v"/>
            </a:pPr>
            <a:endParaRPr lang="ru-RU" sz="1200" dirty="0" smtClean="0"/>
          </a:p>
          <a:p>
            <a:pPr>
              <a:buFont typeface="Wingdings" pitchFamily="2" charset="2"/>
              <a:buChar char="v"/>
            </a:pPr>
            <a:r>
              <a:rPr lang="ru-RU" sz="1200" dirty="0" smtClean="0"/>
              <a:t>Дата</a:t>
            </a:r>
            <a:r>
              <a:rPr lang="ru-RU" sz="1200" dirty="0" smtClean="0"/>
              <a:t>: 16 сентября 2000 года</a:t>
            </a:r>
          </a:p>
          <a:p>
            <a:pPr>
              <a:buNone/>
            </a:pPr>
            <a:r>
              <a:rPr lang="ru-RU" sz="1200" dirty="0" smtClean="0"/>
              <a:t>          Автор: неизвестен</a:t>
            </a:r>
            <a:br>
              <a:rPr lang="ru-RU" sz="1200" dirty="0" smtClean="0"/>
            </a:br>
            <a:r>
              <a:rPr lang="ru-RU" sz="1200" dirty="0" smtClean="0"/>
              <a:t>Место нахождение: Октябрьское шоссе, 35</a:t>
            </a:r>
          </a:p>
          <a:p>
            <a:pPr>
              <a:buNone/>
            </a:pPr>
            <a:r>
              <a:rPr lang="ru-RU" sz="1200" dirty="0" smtClean="0"/>
              <a:t> </a:t>
            </a:r>
          </a:p>
          <a:p>
            <a:pPr>
              <a:buFont typeface="Wingdings" pitchFamily="2" charset="2"/>
              <a:buChar char="v"/>
            </a:pPr>
            <a:r>
              <a:rPr lang="ru-RU" sz="1200" dirty="0" smtClean="0"/>
              <a:t>В сентябре 1999 года произошел ряд терактов в Москве. </a:t>
            </a:r>
          </a:p>
          <a:p>
            <a:pPr>
              <a:buNone/>
            </a:pPr>
            <a:r>
              <a:rPr lang="ru-RU" sz="1200" dirty="0" smtClean="0"/>
              <a:t>          16 сентября 1999 года, в 5 часов 57 минут, в Волгодонске взлетел на воздух автомобиль, начинённый взрывчаткой, по мощности равной примерно двум тоннам тротила.</a:t>
            </a:r>
          </a:p>
          <a:p>
            <a:pPr>
              <a:buFont typeface="Wingdings" pitchFamily="2" charset="2"/>
              <a:buChar char="v"/>
            </a:pPr>
            <a:endParaRPr lang="ru-RU" sz="1200" dirty="0" smtClean="0"/>
          </a:p>
          <a:p>
            <a:pPr>
              <a:buFont typeface="Wingdings" pitchFamily="2" charset="2"/>
              <a:buChar char="v"/>
            </a:pPr>
            <a:r>
              <a:rPr lang="ru-RU" sz="1200" dirty="0" smtClean="0"/>
              <a:t>Спустя год на месте взрыва был разбит Сквер памяти и установлен памятный знак - скорбящая женская фигура. Старожилы утверждают, что памятник – это одна из малых архитектурных форм авторства армянского художественного фонда, которые были привезены или созданы в годы строительства города.</a:t>
            </a:r>
          </a:p>
          <a:p>
            <a:pPr>
              <a:buFont typeface="Wingdings" pitchFamily="2" charset="2"/>
              <a:buChar char="v"/>
            </a:pPr>
            <a:endParaRPr lang="ru-RU" sz="1200" dirty="0" smtClean="0"/>
          </a:p>
          <a:p>
            <a:pPr>
              <a:buFont typeface="Wingdings" pitchFamily="2" charset="2"/>
              <a:buChar char="v"/>
            </a:pPr>
            <a:r>
              <a:rPr lang="ru-RU" sz="1200" dirty="0" smtClean="0"/>
              <a:t>16 сентября навсегда останется в нашей памяти как чёрный день в истории города. День, разделивший нашу жизнь на «до» и «после». </a:t>
            </a:r>
          </a:p>
          <a:p>
            <a:pPr>
              <a:buNone/>
            </a:pPr>
            <a:endParaRPr lang="ru-RU" sz="1200" dirty="0" smtClean="0"/>
          </a:p>
          <a:p>
            <a:pPr>
              <a:buFont typeface="Wingdings" pitchFamily="2" charset="2"/>
              <a:buChar char="v"/>
            </a:pPr>
            <a:r>
              <a:rPr lang="ru-RU" sz="1200" dirty="0" smtClean="0"/>
              <a:t>В этот день многие горожане приходят к мемориалу, чтобы отдать дань памяти погибшим.</a:t>
            </a:r>
          </a:p>
          <a:p>
            <a:pPr>
              <a:buFont typeface="Wingdings" pitchFamily="2" charset="2"/>
              <a:buChar char="v"/>
            </a:pPr>
            <a:endParaRPr lang="ru-RU" sz="1200" dirty="0"/>
          </a:p>
        </p:txBody>
      </p:sp>
      <p:pic>
        <p:nvPicPr>
          <p:cNvPr id="5" name="Рисунок 4"/>
          <p:cNvPicPr/>
          <p:nvPr/>
        </p:nvPicPr>
        <p:blipFill>
          <a:blip r:embed="rId3" cstate="print"/>
          <a:srcRect l="11545" t="10006" r="10850" b="11485"/>
          <a:stretch>
            <a:fillRect/>
          </a:stretch>
        </p:blipFill>
        <p:spPr bwMode="auto">
          <a:xfrm>
            <a:off x="4860032" y="1340768"/>
            <a:ext cx="4032448" cy="25202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С. Г. </a:t>
            </a:r>
            <a:r>
              <a:rPr lang="ru-RU" sz="1600" b="1" dirty="0" err="1" smtClean="0"/>
              <a:t>Молодову</a:t>
            </a:r>
            <a:r>
              <a:rPr lang="ru-RU" sz="1600" b="1" dirty="0" smtClean="0"/>
              <a:t> </a:t>
            </a:r>
            <a:endParaRPr lang="ru-RU" sz="1600" dirty="0"/>
          </a:p>
        </p:txBody>
      </p:sp>
      <p:sp>
        <p:nvSpPr>
          <p:cNvPr id="3" name="Содержимое 2"/>
          <p:cNvSpPr>
            <a:spLocks noGrp="1"/>
          </p:cNvSpPr>
          <p:nvPr>
            <p:ph idx="1"/>
          </p:nvPr>
        </p:nvSpPr>
        <p:spPr>
          <a:xfrm>
            <a:off x="179512" y="980728"/>
            <a:ext cx="5904656" cy="5328592"/>
          </a:xfrm>
        </p:spPr>
        <p:txBody>
          <a:bodyPr>
            <a:noAutofit/>
          </a:bodyPr>
          <a:lstStyle/>
          <a:p>
            <a:pPr fontAlgn="base">
              <a:buNone/>
            </a:pPr>
            <a:r>
              <a:rPr lang="ru-RU" sz="1200" i="1" dirty="0" smtClean="0"/>
              <a:t>         Волгодонск</a:t>
            </a:r>
            <a:r>
              <a:rPr lang="ru-RU" sz="1200" i="1" dirty="0" smtClean="0"/>
              <a:t>, Ростовская </a:t>
            </a:r>
            <a:r>
              <a:rPr lang="ru-RU" sz="1200" i="1" dirty="0" smtClean="0"/>
              <a:t>область 47.509284</a:t>
            </a:r>
            <a:r>
              <a:rPr lang="ru-RU" sz="1200" i="1" dirty="0" smtClean="0"/>
              <a:t>° 42.1659</a:t>
            </a:r>
          </a:p>
          <a:p>
            <a:pPr>
              <a:buFont typeface="Wingdings" pitchFamily="2" charset="2"/>
              <a:buChar char="v"/>
            </a:pPr>
            <a:endParaRPr lang="ru-RU" sz="1200" dirty="0" smtClean="0"/>
          </a:p>
          <a:p>
            <a:pPr>
              <a:buFont typeface="Wingdings" pitchFamily="2" charset="2"/>
              <a:buChar char="v"/>
            </a:pPr>
            <a:r>
              <a:rPr lang="ru-RU" sz="1200" dirty="0" smtClean="0"/>
              <a:t>Дата</a:t>
            </a:r>
            <a:r>
              <a:rPr lang="ru-RU" sz="1200" dirty="0" smtClean="0"/>
              <a:t>: 5 декабря 2006 года</a:t>
            </a:r>
            <a:br>
              <a:rPr lang="ru-RU" sz="1200" dirty="0" smtClean="0"/>
            </a:br>
            <a:r>
              <a:rPr lang="ru-RU" sz="1200" dirty="0" smtClean="0"/>
              <a:t>Авторы: Е.Е. </a:t>
            </a:r>
            <a:r>
              <a:rPr lang="ru-RU" sz="1200" dirty="0" err="1" smtClean="0"/>
              <a:t>Дердиященко</a:t>
            </a:r>
            <a:r>
              <a:rPr lang="ru-RU" sz="1200" dirty="0" smtClean="0"/>
              <a:t/>
            </a:r>
            <a:br>
              <a:rPr lang="ru-RU" sz="1200" dirty="0" smtClean="0"/>
            </a:br>
            <a:r>
              <a:rPr lang="ru-RU" sz="1200" dirty="0" smtClean="0"/>
              <a:t>Место нахождение: площадь С.Г. </a:t>
            </a:r>
            <a:r>
              <a:rPr lang="ru-RU" sz="1200" dirty="0" err="1" smtClean="0"/>
              <a:t>Молодова</a:t>
            </a:r>
            <a:endParaRPr lang="ru-RU" sz="1200" dirty="0" smtClean="0"/>
          </a:p>
          <a:p>
            <a:pPr>
              <a:buFont typeface="Wingdings" pitchFamily="2" charset="2"/>
              <a:buChar char="v"/>
            </a:pPr>
            <a:endParaRPr lang="ru-RU" sz="1200" dirty="0" smtClean="0"/>
          </a:p>
          <a:p>
            <a:pPr>
              <a:buFont typeface="Wingdings" pitchFamily="2" charset="2"/>
              <a:buChar char="v"/>
            </a:pPr>
            <a:r>
              <a:rPr lang="ru-RU" sz="1200" dirty="0" smtClean="0"/>
              <a:t>Сергей Георгиевич </a:t>
            </a:r>
            <a:r>
              <a:rPr lang="ru-RU" sz="1200" dirty="0" err="1" smtClean="0"/>
              <a:t>Молодов</a:t>
            </a:r>
            <a:r>
              <a:rPr lang="ru-RU" sz="1200" dirty="0" smtClean="0"/>
              <a:t> служил в 56-й отдельной воздушно-десантной бригаде в </a:t>
            </a:r>
            <a:r>
              <a:rPr lang="ru-RU" sz="1200" dirty="0" err="1" smtClean="0"/>
              <a:t>Подгорах</a:t>
            </a:r>
            <a:r>
              <a:rPr lang="ru-RU" sz="1200" dirty="0" smtClean="0"/>
              <a:t> с 1993 по 1997 годы, затем в Пскове.</a:t>
            </a:r>
          </a:p>
          <a:p>
            <a:pPr>
              <a:buNone/>
            </a:pPr>
            <a:endParaRPr lang="ru-RU" sz="1200" dirty="0" smtClean="0"/>
          </a:p>
          <a:p>
            <a:pPr>
              <a:buFont typeface="Wingdings" pitchFamily="2" charset="2"/>
              <a:buChar char="v"/>
            </a:pPr>
            <a:r>
              <a:rPr lang="ru-RU" sz="1200" dirty="0" smtClean="0"/>
              <a:t>В ночь с 29 февраля на 1 марта 2000 года шестая рота 104-го парашютного десантного полка 76-й Псковской дивизии, которой командовал гвардии майор Сергей Георгиевич </a:t>
            </a:r>
            <a:r>
              <a:rPr lang="ru-RU" sz="1200" dirty="0" err="1" smtClean="0"/>
              <a:t>Молодов</a:t>
            </a:r>
            <a:r>
              <a:rPr lang="ru-RU" sz="1200" dirty="0" smtClean="0"/>
              <a:t>, практически вся погибла вместе со своим командиром в неравном бою с чеченскими бандитами в Аргунском ущелье у селения Улус </a:t>
            </a:r>
            <a:r>
              <a:rPr lang="ru-RU" sz="1200" dirty="0" err="1" smtClean="0"/>
              <a:t>Керт</a:t>
            </a:r>
            <a:r>
              <a:rPr lang="ru-RU" sz="1200" dirty="0" smtClean="0"/>
              <a:t>.</a:t>
            </a:r>
          </a:p>
          <a:p>
            <a:pPr>
              <a:buFont typeface="Wingdings" pitchFamily="2" charset="2"/>
              <a:buChar char="v"/>
            </a:pPr>
            <a:endParaRPr lang="ru-RU" sz="1200" dirty="0" smtClean="0"/>
          </a:p>
          <a:p>
            <a:pPr>
              <a:buFont typeface="Wingdings" pitchFamily="2" charset="2"/>
              <a:buChar char="v"/>
            </a:pPr>
            <a:r>
              <a:rPr lang="ru-RU" sz="1200" dirty="0" smtClean="0"/>
              <a:t>Сослуживцы, боевые товарищи предложили увековечить память ротного в городе Волгодонске. В 2001 году на ул. 30 лет Победы участок земли в 1000 квадратных метров выложили плиткой, засеяли газоны, поставили скамейки. Скульптор Е. </a:t>
            </a:r>
            <a:r>
              <a:rPr lang="ru-RU" sz="1200" dirty="0" err="1" smtClean="0"/>
              <a:t>Дердиященко</a:t>
            </a:r>
            <a:r>
              <a:rPr lang="ru-RU" sz="1200" dirty="0" smtClean="0"/>
              <a:t> по фотоматериалам сделал эскиз проекта, вылепил бюст. 5 декабря 2006 года на улице 30 лет Победы был открыт памятник Герою России Сергею </a:t>
            </a:r>
            <a:r>
              <a:rPr lang="ru-RU" sz="1200" dirty="0" err="1" smtClean="0"/>
              <a:t>Молодову</a:t>
            </a:r>
            <a:r>
              <a:rPr lang="ru-RU" sz="1200" dirty="0" smtClean="0"/>
              <a:t>. </a:t>
            </a:r>
          </a:p>
          <a:p>
            <a:pPr>
              <a:buNone/>
            </a:pPr>
            <a:r>
              <a:rPr lang="ru-RU" sz="1200" dirty="0" smtClean="0"/>
              <a:t>         На невысоком постаменте из местного ракушечника установлен бюст героя. Площадь впоследствии была названа его именем. Здесь, у памятника, ежегодно проходят праздничные мероприятия в День Воздушно-десантных войск.</a:t>
            </a:r>
          </a:p>
          <a:p>
            <a:pPr>
              <a:buNone/>
            </a:pPr>
            <a:endParaRPr lang="ru-RU" sz="1200" dirty="0" smtClean="0"/>
          </a:p>
          <a:p>
            <a:pPr>
              <a:buFont typeface="Wingdings" pitchFamily="2" charset="2"/>
              <a:buChar char="v"/>
            </a:pPr>
            <a:endParaRPr lang="ru-RU" sz="1200" dirty="0"/>
          </a:p>
        </p:txBody>
      </p:sp>
      <p:pic>
        <p:nvPicPr>
          <p:cNvPr id="5" name="Рисунок 4" descr="http://vdonlib.ru/photos/p_607.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601544" y="1412776"/>
            <a:ext cx="1066800" cy="1428750"/>
          </a:xfrm>
          <a:prstGeom prst="rect">
            <a:avLst/>
          </a:prstGeom>
          <a:noFill/>
          <a:ln>
            <a:noFill/>
          </a:ln>
        </p:spPr>
      </p:pic>
      <p:pic>
        <p:nvPicPr>
          <p:cNvPr id="6" name="Рисунок 5" descr="http://vdonlib.ru/photos/p_606.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27626" y="3226296"/>
            <a:ext cx="1428750" cy="106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М. И. Платову </a:t>
            </a:r>
            <a:endParaRPr lang="ru-RU" sz="1600" dirty="0"/>
          </a:p>
        </p:txBody>
      </p:sp>
      <p:sp>
        <p:nvSpPr>
          <p:cNvPr id="3" name="Содержимое 2"/>
          <p:cNvSpPr>
            <a:spLocks noGrp="1"/>
          </p:cNvSpPr>
          <p:nvPr>
            <p:ph idx="1"/>
          </p:nvPr>
        </p:nvSpPr>
        <p:spPr>
          <a:xfrm>
            <a:off x="179512" y="908720"/>
            <a:ext cx="5904656" cy="5328592"/>
          </a:xfrm>
        </p:spPr>
        <p:txBody>
          <a:bodyPr>
            <a:noAutofit/>
          </a:bodyPr>
          <a:lstStyle/>
          <a:p>
            <a:pPr>
              <a:buFont typeface="Wingdings" pitchFamily="2" charset="2"/>
              <a:buChar char="v"/>
            </a:pPr>
            <a:endParaRPr lang="ru-RU" sz="1200" dirty="0" smtClean="0"/>
          </a:p>
          <a:p>
            <a:pPr fontAlgn="base">
              <a:buNone/>
            </a:pPr>
            <a:r>
              <a:rPr lang="ru-RU" sz="1200" i="1" dirty="0" smtClean="0"/>
              <a:t>         Волгодонск</a:t>
            </a:r>
            <a:r>
              <a:rPr lang="ru-RU" sz="1200" i="1" dirty="0" smtClean="0"/>
              <a:t>, Ростовская </a:t>
            </a:r>
            <a:r>
              <a:rPr lang="ru-RU" sz="1200" i="1" dirty="0" smtClean="0"/>
              <a:t>область 47.514994</a:t>
            </a:r>
            <a:r>
              <a:rPr lang="ru-RU" sz="1200" i="1" dirty="0" smtClean="0"/>
              <a:t>° 42.156979°</a:t>
            </a:r>
          </a:p>
          <a:p>
            <a:pPr>
              <a:buFont typeface="Wingdings" pitchFamily="2" charset="2"/>
              <a:buChar char="v"/>
            </a:pPr>
            <a:endParaRPr lang="ru-RU" sz="1200" dirty="0" smtClean="0"/>
          </a:p>
          <a:p>
            <a:pPr>
              <a:buFont typeface="Wingdings" pitchFamily="2" charset="2"/>
              <a:buChar char="v"/>
            </a:pPr>
            <a:r>
              <a:rPr lang="ru-RU" sz="1200" dirty="0" smtClean="0"/>
              <a:t>Дата</a:t>
            </a:r>
            <a:r>
              <a:rPr lang="ru-RU" sz="1200" dirty="0" smtClean="0"/>
              <a:t>: 17 августа 2007г.</a:t>
            </a:r>
          </a:p>
          <a:p>
            <a:pPr>
              <a:buNone/>
            </a:pPr>
            <a:r>
              <a:rPr lang="ru-RU" sz="1200" dirty="0" smtClean="0"/>
              <a:t>          Авторы: Е.Е. </a:t>
            </a:r>
            <a:r>
              <a:rPr lang="ru-RU" sz="1200" dirty="0" err="1" smtClean="0"/>
              <a:t>Дердиященко</a:t>
            </a:r>
            <a:r>
              <a:rPr lang="ru-RU" sz="1200" dirty="0" smtClean="0"/>
              <a:t>, В.С. Васильев</a:t>
            </a:r>
          </a:p>
          <a:p>
            <a:pPr>
              <a:buNone/>
            </a:pPr>
            <a:r>
              <a:rPr lang="ru-RU" sz="1200" dirty="0" smtClean="0"/>
              <a:t>           Место нахождение:  перекресток ул.Ленина и ул. 50 лет СССР</a:t>
            </a:r>
          </a:p>
          <a:p>
            <a:pPr>
              <a:buFont typeface="Wingdings" pitchFamily="2" charset="2"/>
              <a:buChar char="v"/>
            </a:pPr>
            <a:r>
              <a:rPr lang="ru-RU" sz="1200" dirty="0" smtClean="0"/>
              <a:t>17 августа 2007 года на пересечении улиц Ленина и 50 лет СССР был торжественно открыт памятник атаману Войска Донского </a:t>
            </a:r>
          </a:p>
          <a:p>
            <a:pPr>
              <a:buNone/>
            </a:pPr>
            <a:r>
              <a:rPr lang="ru-RU" sz="1200" dirty="0" smtClean="0"/>
              <a:t>           Матвею Ивановичу Платову (1733-1818).</a:t>
            </a:r>
          </a:p>
          <a:p>
            <a:pPr>
              <a:buFont typeface="Wingdings" pitchFamily="2" charset="2"/>
              <a:buChar char="v"/>
            </a:pPr>
            <a:r>
              <a:rPr lang="ru-RU" sz="1200" dirty="0" smtClean="0"/>
              <a:t>Матвей Платов родом из станицы </a:t>
            </a:r>
            <a:r>
              <a:rPr lang="ru-RU" sz="1200" dirty="0" err="1" smtClean="0"/>
              <a:t>Старочеркасской</a:t>
            </a:r>
            <a:r>
              <a:rPr lang="ru-RU" sz="1200" dirty="0" smtClean="0"/>
              <a:t>, участник русско-турецкой (1787-1792) и (1806-1812), персидской войн (1795-1796); </a:t>
            </a:r>
            <a:r>
              <a:rPr lang="ru-RU" sz="1200" dirty="0" err="1" smtClean="0"/>
              <a:t>павловского</a:t>
            </a:r>
            <a:r>
              <a:rPr lang="ru-RU" sz="1200" dirty="0" smtClean="0"/>
              <a:t> авантюрного «похода в Индию». Прославился в Отечественной войне 1812 года как командующий конным корпусом. Российские и зарубежные газеты посвящали Платову целые страницы, перечисляя его подлинные и вымышленные подвиги и заслуги. О нем сочиняли песни, печатали его портреты.</a:t>
            </a:r>
          </a:p>
          <a:p>
            <a:pPr>
              <a:buFont typeface="Wingdings" pitchFamily="2" charset="2"/>
              <a:buChar char="v"/>
            </a:pPr>
            <a:r>
              <a:rPr lang="ru-RU" sz="1200" dirty="0" smtClean="0"/>
              <a:t>Автор и скульптор Егор </a:t>
            </a:r>
            <a:r>
              <a:rPr lang="ru-RU" sz="1200" dirty="0" err="1" smtClean="0"/>
              <a:t>Дердиященко</a:t>
            </a:r>
            <a:r>
              <a:rPr lang="ru-RU" sz="1200" dirty="0" smtClean="0"/>
              <a:t> работал над памятником около полугода. Памятник выполнен из кованой меди. Чтобы облик знаменитого атамана получился достоверным, мастер подробно изучил его жизненный путь, с художником по металлу Виктором Васильевым выверял каждую черту. За создание образа знаменитого казака </a:t>
            </a:r>
            <a:r>
              <a:rPr lang="ru-RU" sz="1200" dirty="0" err="1" smtClean="0"/>
              <a:t>Е.Е.Дердиященко</a:t>
            </a:r>
            <a:r>
              <a:rPr lang="ru-RU" sz="1200" dirty="0" smtClean="0"/>
              <a:t> был награжден медалью.</a:t>
            </a:r>
          </a:p>
          <a:p>
            <a:pPr>
              <a:buFont typeface="Wingdings" pitchFamily="2" charset="2"/>
              <a:buChar char="v"/>
            </a:pPr>
            <a:r>
              <a:rPr lang="ru-RU" sz="1200" dirty="0" smtClean="0"/>
              <a:t>Открытие памятника Матвею Платову – это знак возрождения казачества на Дону. У его подножия юные кадеты Донского казачьего кадетского профессионального училища принимают присягу, проходят награждения выдающихся деятелей казачьего движения.</a:t>
            </a:r>
          </a:p>
          <a:p>
            <a:pPr>
              <a:buFont typeface="Wingdings" pitchFamily="2" charset="2"/>
              <a:buChar char="v"/>
            </a:pPr>
            <a:endParaRPr lang="ru-RU" sz="1200" dirty="0" smtClean="0"/>
          </a:p>
          <a:p>
            <a:pPr>
              <a:buNone/>
            </a:pPr>
            <a:r>
              <a:rPr lang="ru-RU" sz="1200" dirty="0" smtClean="0"/>
              <a:t> </a:t>
            </a:r>
          </a:p>
          <a:p>
            <a:pPr>
              <a:buNone/>
            </a:pPr>
            <a:endParaRPr lang="ru-RU" sz="1200" dirty="0" smtClean="0"/>
          </a:p>
          <a:p>
            <a:pPr>
              <a:buFont typeface="Wingdings" pitchFamily="2" charset="2"/>
              <a:buChar char="v"/>
            </a:pPr>
            <a:endParaRPr lang="ru-RU" sz="1200" dirty="0"/>
          </a:p>
        </p:txBody>
      </p:sp>
      <p:pic>
        <p:nvPicPr>
          <p:cNvPr id="7" name="Рисунок 6" descr="http://vdonlib.ru/photos/p_3147.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88224" y="1124744"/>
            <a:ext cx="1800200" cy="24482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Стела, посвященная памяти милиционеров, отдавших жизнь при выполнении служебного долга перед Родиной</a:t>
            </a:r>
            <a:endParaRPr lang="ru-RU" sz="1600" dirty="0"/>
          </a:p>
        </p:txBody>
      </p:sp>
      <p:sp>
        <p:nvSpPr>
          <p:cNvPr id="3" name="Содержимое 2"/>
          <p:cNvSpPr>
            <a:spLocks noGrp="1"/>
          </p:cNvSpPr>
          <p:nvPr>
            <p:ph idx="1"/>
          </p:nvPr>
        </p:nvSpPr>
        <p:spPr>
          <a:xfrm>
            <a:off x="179512" y="1196752"/>
            <a:ext cx="5904656" cy="5328592"/>
          </a:xfrm>
        </p:spPr>
        <p:txBody>
          <a:bodyPr>
            <a:noAutofit/>
          </a:bodyPr>
          <a:lstStyle/>
          <a:p>
            <a:pPr>
              <a:buFont typeface="Wingdings" pitchFamily="2" charset="2"/>
              <a:buChar char="v"/>
            </a:pPr>
            <a:r>
              <a:rPr lang="ru-RU" sz="1200" dirty="0" smtClean="0"/>
              <a:t>Дата: 8 сентября 2005 г.</a:t>
            </a:r>
          </a:p>
          <a:p>
            <a:pPr>
              <a:buNone/>
            </a:pPr>
            <a:r>
              <a:rPr lang="ru-RU" sz="1200" dirty="0" smtClean="0"/>
              <a:t>          Автор: Е.Е. </a:t>
            </a:r>
            <a:r>
              <a:rPr lang="ru-RU" sz="1200" dirty="0" err="1" smtClean="0"/>
              <a:t>Дердиященко</a:t>
            </a:r>
            <a:endParaRPr lang="ru-RU" sz="1200" dirty="0" smtClean="0"/>
          </a:p>
          <a:p>
            <a:pPr>
              <a:buNone/>
            </a:pPr>
            <a:r>
              <a:rPr lang="ru-RU" sz="1200" dirty="0" smtClean="0"/>
              <a:t>           Место нахождение: возле здания УВД (проспект Строителей д.1)</a:t>
            </a:r>
          </a:p>
          <a:p>
            <a:pPr>
              <a:buNone/>
            </a:pPr>
            <a:endParaRPr lang="ru-RU" sz="1200" dirty="0" smtClean="0"/>
          </a:p>
          <a:p>
            <a:pPr>
              <a:buFont typeface="Wingdings" pitchFamily="2" charset="2"/>
              <a:buChar char="v"/>
            </a:pPr>
            <a:r>
              <a:rPr lang="ru-RU" sz="1200" dirty="0" smtClean="0"/>
              <a:t>8 сентября 2005 года возле здания УВД Волгодонска состоялось открытие памятника милиционерам, погибшим во время исполнения служебного долга. Полутораметровая стела, стилизованная под бронзу, была выполнена специалистами ЗАО ИЦ «Грант» по эскизу скульптора Егора </a:t>
            </a:r>
            <a:r>
              <a:rPr lang="ru-RU" sz="1200" dirty="0" err="1" smtClean="0"/>
              <a:t>Дердиященко</a:t>
            </a:r>
            <a:r>
              <a:rPr lang="ru-RU" sz="1200" dirty="0" smtClean="0"/>
              <a:t>. На памятнике высечены надпись «Памяти героически погибших сотрудников УВД города Волгодонска» и имена </a:t>
            </a:r>
            <a:r>
              <a:rPr lang="ru-RU" sz="1200" dirty="0" err="1" smtClean="0"/>
              <a:t>волгодонцев</a:t>
            </a:r>
            <a:r>
              <a:rPr lang="ru-RU" sz="1200" dirty="0" smtClean="0"/>
              <a:t>, погибших на службе. Их четверо: капитан </a:t>
            </a:r>
            <a:r>
              <a:rPr lang="ru-RU" sz="1200" dirty="0" err="1" smtClean="0"/>
              <a:t>Мавлут-Гири</a:t>
            </a:r>
            <a:r>
              <a:rPr lang="ru-RU" sz="1200" dirty="0" smtClean="0"/>
              <a:t> </a:t>
            </a:r>
            <a:r>
              <a:rPr lang="ru-RU" sz="1200" dirty="0" err="1" smtClean="0"/>
              <a:t>Хачароев</a:t>
            </a:r>
            <a:r>
              <a:rPr lang="ru-RU" sz="1200" dirty="0" smtClean="0"/>
              <a:t>, расстрелянный боевиками в Чеченской республике; сержант Юрий Шахов, водитель-милиционер, погибший в результате дорожно-транспортного происшествия во время служебной командировки; сержант Владимиру Ткачев и рядовой Андрей Стеблин, павшие от рук вооруженных преступников.</a:t>
            </a:r>
          </a:p>
          <a:p>
            <a:pPr>
              <a:buNone/>
            </a:pPr>
            <a:endParaRPr lang="ru-RU" sz="1200" dirty="0" smtClean="0"/>
          </a:p>
          <a:p>
            <a:pPr>
              <a:buFont typeface="Wingdings" pitchFamily="2" charset="2"/>
              <a:buChar char="v"/>
            </a:pPr>
            <a:r>
              <a:rPr lang="ru-RU" sz="1200" dirty="0" smtClean="0"/>
              <a:t>В церемонии открытия монумента участвовал весь личный состав Управления внутренних дел Волгодонска, представители администрации города, вдовы и дети погибших.</a:t>
            </a:r>
          </a:p>
          <a:p>
            <a:pPr>
              <a:buNone/>
            </a:pPr>
            <a:endParaRPr lang="ru-RU" sz="1200" dirty="0" smtClean="0"/>
          </a:p>
          <a:p>
            <a:pPr>
              <a:buFont typeface="Wingdings" pitchFamily="2" charset="2"/>
              <a:buChar char="v"/>
            </a:pPr>
            <a:r>
              <a:rPr lang="ru-RU" sz="1200" dirty="0" smtClean="0"/>
              <a:t>- Я попытался отразить в этом памятнике лаконичные и выразительные символы, - поделился своими мыслями скульптор Егор </a:t>
            </a:r>
            <a:r>
              <a:rPr lang="ru-RU" sz="1200" dirty="0" err="1" smtClean="0"/>
              <a:t>Дердиященко</a:t>
            </a:r>
            <a:r>
              <a:rPr lang="ru-RU" sz="1200" dirty="0" smtClean="0"/>
              <a:t>. - Каждый увидит в чем то, что ему близко. Кто-то - просто столб с высеченной надписью, милицейской фуражкой и цветами. Кто-то - приспущенное знамя, кто-то - крылья. Главное - чтобы жила память.</a:t>
            </a:r>
          </a:p>
          <a:p>
            <a:pPr>
              <a:buFont typeface="Wingdings" pitchFamily="2" charset="2"/>
              <a:buChar char="v"/>
            </a:pPr>
            <a:endParaRPr lang="ru-RU" sz="1200" dirty="0" smtClean="0"/>
          </a:p>
          <a:p>
            <a:pPr>
              <a:buNone/>
            </a:pPr>
            <a:r>
              <a:rPr lang="ru-RU" sz="1200" dirty="0" smtClean="0"/>
              <a:t> </a:t>
            </a:r>
          </a:p>
          <a:p>
            <a:pPr>
              <a:buNone/>
            </a:pPr>
            <a:endParaRPr lang="ru-RU" sz="1200" dirty="0" smtClean="0"/>
          </a:p>
          <a:p>
            <a:pPr>
              <a:buFont typeface="Wingdings" pitchFamily="2" charset="2"/>
              <a:buChar char="v"/>
            </a:pPr>
            <a:endParaRPr lang="ru-RU" sz="1200" dirty="0"/>
          </a:p>
        </p:txBody>
      </p:sp>
      <p:pic>
        <p:nvPicPr>
          <p:cNvPr id="5" name="Рисунок 4" descr="http://vdonlib.ru/photos/p_835.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17568" y="1340768"/>
            <a:ext cx="1066800" cy="142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838200"/>
          </a:xfrm>
        </p:spPr>
        <p:txBody>
          <a:bodyPr>
            <a:normAutofit/>
          </a:bodyPr>
          <a:lstStyle/>
          <a:p>
            <a:r>
              <a:rPr lang="ru-RU" sz="1600" b="1" dirty="0" smtClean="0"/>
              <a:t>Памятник Якову Петровичу Бакланову и Курган казачьей славы </a:t>
            </a:r>
            <a:endParaRPr lang="ru-RU" sz="1600" dirty="0"/>
          </a:p>
        </p:txBody>
      </p:sp>
      <p:sp>
        <p:nvSpPr>
          <p:cNvPr id="3" name="Содержимое 2"/>
          <p:cNvSpPr>
            <a:spLocks noGrp="1"/>
          </p:cNvSpPr>
          <p:nvPr>
            <p:ph idx="1"/>
          </p:nvPr>
        </p:nvSpPr>
        <p:spPr>
          <a:xfrm>
            <a:off x="304800" y="980728"/>
            <a:ext cx="4915272" cy="5328592"/>
          </a:xfrm>
        </p:spPr>
        <p:txBody>
          <a:bodyPr>
            <a:noAutofit/>
          </a:bodyPr>
          <a:lstStyle/>
          <a:p>
            <a:pPr fontAlgn="base">
              <a:buNone/>
            </a:pPr>
            <a:r>
              <a:rPr lang="ru-RU" sz="1200" i="1" dirty="0" smtClean="0"/>
              <a:t>        </a:t>
            </a:r>
          </a:p>
          <a:p>
            <a:pPr fontAlgn="base">
              <a:buNone/>
            </a:pPr>
            <a:r>
              <a:rPr lang="ru-RU" sz="1200" i="1" dirty="0" smtClean="0"/>
              <a:t> Волгодонск</a:t>
            </a:r>
            <a:r>
              <a:rPr lang="ru-RU" sz="1200" i="1" dirty="0" smtClean="0"/>
              <a:t>, Ростовская </a:t>
            </a:r>
            <a:r>
              <a:rPr lang="ru-RU" sz="1200" i="1" dirty="0" smtClean="0"/>
              <a:t>область  47.512274</a:t>
            </a:r>
            <a:r>
              <a:rPr lang="ru-RU" sz="1200" i="1" dirty="0" smtClean="0"/>
              <a:t>° 42.184193°</a:t>
            </a:r>
          </a:p>
          <a:p>
            <a:pPr>
              <a:buFont typeface="Wingdings" pitchFamily="2" charset="2"/>
              <a:buChar char="v"/>
            </a:pPr>
            <a:r>
              <a:rPr lang="ru-RU" sz="1200" dirty="0" smtClean="0"/>
              <a:t>Дата</a:t>
            </a:r>
            <a:r>
              <a:rPr lang="ru-RU" sz="1200" dirty="0" smtClean="0"/>
              <a:t>: 4 ноября 2008 г.</a:t>
            </a:r>
            <a:br>
              <a:rPr lang="ru-RU" sz="1200" dirty="0" smtClean="0"/>
            </a:br>
            <a:r>
              <a:rPr lang="ru-RU" sz="1200" dirty="0" smtClean="0"/>
              <a:t>Автор: Е.Е. </a:t>
            </a:r>
            <a:r>
              <a:rPr lang="ru-RU" sz="1200" dirty="0" err="1" smtClean="0"/>
              <a:t>Дердиященко</a:t>
            </a:r>
            <a:r>
              <a:rPr lang="ru-RU" sz="1200" dirty="0" smtClean="0"/>
              <a:t/>
            </a:r>
            <a:br>
              <a:rPr lang="ru-RU" sz="1200" dirty="0" smtClean="0"/>
            </a:br>
            <a:r>
              <a:rPr lang="ru-RU" sz="1200" dirty="0" smtClean="0"/>
              <a:t>Местонахождение: городская набережная</a:t>
            </a:r>
          </a:p>
          <a:p>
            <a:pPr>
              <a:buFont typeface="Wingdings" pitchFamily="2" charset="2"/>
              <a:buChar char="v"/>
            </a:pPr>
            <a:r>
              <a:rPr lang="ru-RU" sz="1200" dirty="0" smtClean="0"/>
              <a:t>Мемориальный комплекс Курган казачьей славы открыт 4 ноября 2008 года на городской набережной Волгодонска.</a:t>
            </a:r>
          </a:p>
          <a:p>
            <a:pPr>
              <a:buNone/>
            </a:pPr>
            <a:r>
              <a:rPr lang="ru-RU" sz="1200" dirty="0" smtClean="0"/>
              <a:t>         В него входит 7-метровая конная статуя казачьему генералу Якову Петровичу Бакланову, расположенная у символического кургана, на срезе которого в виде барельефов отражена история донского казачества, выбиты портреты донских атаманов.</a:t>
            </a:r>
          </a:p>
          <a:p>
            <a:pPr>
              <a:buFont typeface="Wingdings" pitchFamily="2" charset="2"/>
              <a:buChar char="v"/>
            </a:pPr>
            <a:r>
              <a:rPr lang="ru-RU" sz="1200" dirty="0" smtClean="0"/>
              <a:t>Яков Петрович Бакланов - уроженец станицы </a:t>
            </a:r>
            <a:r>
              <a:rPr lang="ru-RU" sz="1200" dirty="0" err="1" smtClean="0"/>
              <a:t>Гугнинской</a:t>
            </a:r>
            <a:r>
              <a:rPr lang="ru-RU" sz="1200" dirty="0" smtClean="0"/>
              <a:t> (теперь названной в его честь </a:t>
            </a:r>
            <a:r>
              <a:rPr lang="ru-RU" sz="1200" dirty="0" err="1" smtClean="0"/>
              <a:t>Баклановской</a:t>
            </a:r>
            <a:r>
              <a:rPr lang="ru-RU" sz="1200" dirty="0" smtClean="0"/>
              <a:t>), казачий генерал, герой Кавказской войны 1801-1864 гг., полный кавалер боевого ордена Святой Анны.</a:t>
            </a:r>
          </a:p>
          <a:p>
            <a:pPr>
              <a:buFont typeface="Wingdings" pitchFamily="2" charset="2"/>
              <a:buChar char="v"/>
            </a:pPr>
            <a:r>
              <a:rPr lang="ru-RU" sz="1200" dirty="0" smtClean="0"/>
              <a:t>Автор идеи создания памятника – Виктор </a:t>
            </a:r>
            <a:r>
              <a:rPr lang="ru-RU" sz="1200" dirty="0" err="1" smtClean="0"/>
              <a:t>Стадников</a:t>
            </a:r>
            <a:r>
              <a:rPr lang="ru-RU" sz="1200" dirty="0" smtClean="0"/>
              <a:t> - Почетный гражданин города Волгодонска, председатель Общественной палаты г. Волгодонска (2005-2020гг.), в начале 2000-х годов, возглавлявший советов стариков города и Восточный казачий округ. Идею создания памятника поддержали все </a:t>
            </a:r>
            <a:r>
              <a:rPr lang="ru-RU" sz="1200" dirty="0" err="1" smtClean="0"/>
              <a:t>волгодонцы</a:t>
            </a:r>
            <a:r>
              <a:rPr lang="ru-RU" sz="1200" dirty="0" smtClean="0"/>
              <a:t>, казаки, администрация города. В короткий срок было собрано около 15 миллионов рублей пожертвований. На субботниках горожане безвозмездно благоустраивали набережную вокруг Кургана казачьей славы.</a:t>
            </a:r>
          </a:p>
          <a:p>
            <a:pPr>
              <a:buFont typeface="Wingdings" pitchFamily="2" charset="2"/>
              <a:buChar char="v"/>
            </a:pPr>
            <a:r>
              <a:rPr lang="ru-RU" sz="1200" dirty="0" smtClean="0"/>
              <a:t>За создание мемориального комплекса генерала Бакланова скульптор Е.Е. </a:t>
            </a:r>
            <a:r>
              <a:rPr lang="ru-RU" sz="1200" dirty="0" err="1" smtClean="0"/>
              <a:t>Дердиященко</a:t>
            </a:r>
            <a:r>
              <a:rPr lang="ru-RU" sz="1200" dirty="0" smtClean="0"/>
              <a:t> награжден орденом «За Веру, Дон и Отечество».</a:t>
            </a:r>
          </a:p>
          <a:p>
            <a:endParaRPr lang="ru-RU" sz="1200" dirty="0"/>
          </a:p>
        </p:txBody>
      </p:sp>
      <p:pic>
        <p:nvPicPr>
          <p:cNvPr id="4" name="Рисунок 3" descr="Памятник Я.П. Бакланову - фото сайта www.volgodonskgorod.ru">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959674" y="2924944"/>
            <a:ext cx="1716782" cy="1296144"/>
          </a:xfrm>
          <a:prstGeom prst="rect">
            <a:avLst/>
          </a:prstGeom>
          <a:noFill/>
          <a:ln>
            <a:noFill/>
          </a:ln>
        </p:spPr>
      </p:pic>
      <p:pic>
        <p:nvPicPr>
          <p:cNvPr id="5" name="Рисунок 4" descr="Памятник Я.П. Бакланову - фото сайта www.skyscrapercity.com">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03490" y="4454822"/>
            <a:ext cx="1572766" cy="1206426"/>
          </a:xfrm>
          <a:prstGeom prst="rect">
            <a:avLst/>
          </a:prstGeom>
          <a:noFill/>
          <a:ln>
            <a:noFill/>
          </a:ln>
        </p:spPr>
      </p:pic>
      <p:pic>
        <p:nvPicPr>
          <p:cNvPr id="6" name="Рисунок 5" descr="Памятник Я.П. Бакланову - фото сайта www.volgodonskgorod.ru">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92080" y="2938264"/>
            <a:ext cx="1584176" cy="1282824"/>
          </a:xfrm>
          <a:prstGeom prst="rect">
            <a:avLst/>
          </a:prstGeom>
          <a:noFill/>
          <a:ln>
            <a:noFill/>
          </a:ln>
        </p:spPr>
      </p:pic>
      <p:pic>
        <p:nvPicPr>
          <p:cNvPr id="7" name="Рисунок 6" descr="Памятник Я.П. Бакланову - фото сайта volgodonsk.wikicitieslib.ru">
            <a:hlinkClick r:id="rId9"/>
          </p:cNvPr>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20272" y="4437112"/>
            <a:ext cx="1728192" cy="1224136"/>
          </a:xfrm>
          <a:prstGeom prst="rect">
            <a:avLst/>
          </a:prstGeom>
          <a:noFill/>
          <a:ln>
            <a:noFill/>
          </a:ln>
        </p:spPr>
      </p:pic>
      <p:pic>
        <p:nvPicPr>
          <p:cNvPr id="8" name="Рисунок 7" descr="Памятник Я.П. Бакланову - фото сайта www.skyscrapercity.com">
            <a:hlinkClick r:id="rId11"/>
          </p:cNvPr>
          <p:cNvPicPr/>
          <p:nvPr/>
        </p:nvPicPr>
        <p:blipFill>
          <a:blip r:embed="rId1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96136" y="1210072"/>
            <a:ext cx="2004814" cy="14988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normAutofit/>
          </a:bodyPr>
          <a:lstStyle/>
          <a:p>
            <a:r>
              <a:rPr lang="ru-RU" sz="1600" b="1" dirty="0" smtClean="0"/>
              <a:t>Памятник Ф.Ф.Ушакову </a:t>
            </a:r>
            <a:endParaRPr lang="ru-RU" sz="1600" dirty="0"/>
          </a:p>
        </p:txBody>
      </p:sp>
      <p:sp>
        <p:nvSpPr>
          <p:cNvPr id="3" name="Содержимое 2"/>
          <p:cNvSpPr>
            <a:spLocks noGrp="1"/>
          </p:cNvSpPr>
          <p:nvPr>
            <p:ph idx="1"/>
          </p:nvPr>
        </p:nvSpPr>
        <p:spPr>
          <a:xfrm>
            <a:off x="304800" y="908720"/>
            <a:ext cx="5635352" cy="5328592"/>
          </a:xfrm>
        </p:spPr>
        <p:txBody>
          <a:bodyPr>
            <a:noAutofit/>
          </a:bodyPr>
          <a:lstStyle/>
          <a:p>
            <a:pPr>
              <a:buFont typeface="Wingdings" pitchFamily="2" charset="2"/>
              <a:buChar char="v"/>
            </a:pPr>
            <a:endParaRPr lang="ru-RU" sz="1200" i="1" dirty="0" smtClean="0"/>
          </a:p>
          <a:p>
            <a:pPr fontAlgn="base">
              <a:buNone/>
            </a:pPr>
            <a:r>
              <a:rPr lang="ru-RU" sz="1200" i="1" dirty="0" smtClean="0"/>
              <a:t>         Волгодонск</a:t>
            </a:r>
            <a:r>
              <a:rPr lang="ru-RU" sz="1200" i="1" dirty="0" smtClean="0"/>
              <a:t>, Ростовская </a:t>
            </a:r>
            <a:r>
              <a:rPr lang="ru-RU" sz="1200" i="1" dirty="0" smtClean="0"/>
              <a:t>область 47.52425</a:t>
            </a:r>
            <a:r>
              <a:rPr lang="ru-RU" sz="1200" i="1" dirty="0" smtClean="0"/>
              <a:t>° 42.213345°</a:t>
            </a:r>
          </a:p>
          <a:p>
            <a:pPr>
              <a:buFont typeface="Wingdings" pitchFamily="2" charset="2"/>
              <a:buChar char="v"/>
            </a:pPr>
            <a:r>
              <a:rPr lang="ru-RU" sz="1200" i="1" dirty="0" smtClean="0"/>
              <a:t>Дата</a:t>
            </a:r>
            <a:r>
              <a:rPr lang="ru-RU" sz="1200" i="1" dirty="0" smtClean="0"/>
              <a:t>:</a:t>
            </a:r>
            <a:r>
              <a:rPr lang="ru-RU" sz="1200" dirty="0" smtClean="0"/>
              <a:t> 4ноября 2008 г.</a:t>
            </a:r>
            <a:br>
              <a:rPr lang="ru-RU" sz="1200" dirty="0" smtClean="0"/>
            </a:br>
            <a:r>
              <a:rPr lang="ru-RU" sz="1200" i="1" dirty="0" smtClean="0"/>
              <a:t>Автор:</a:t>
            </a:r>
            <a:r>
              <a:rPr lang="ru-RU" sz="1200" dirty="0" smtClean="0"/>
              <a:t>  Е. </a:t>
            </a:r>
            <a:r>
              <a:rPr lang="ru-RU" sz="1200" dirty="0" err="1" smtClean="0"/>
              <a:t>Е.Дердиященко</a:t>
            </a:r>
            <a:r>
              <a:rPr lang="ru-RU" sz="1200" dirty="0" smtClean="0"/>
              <a:t> </a:t>
            </a:r>
          </a:p>
          <a:p>
            <a:pPr>
              <a:buFont typeface="Wingdings" pitchFamily="2" charset="2"/>
              <a:buChar char="v"/>
            </a:pPr>
            <a:r>
              <a:rPr lang="ru-RU" sz="1200" i="1" dirty="0" smtClean="0"/>
              <a:t>Место нахождение:</a:t>
            </a:r>
            <a:r>
              <a:rPr lang="ru-RU" sz="1200" dirty="0" smtClean="0"/>
              <a:t> на территории Рождественского Кафедрального собора у храма, ул. К.Маркса д.1</a:t>
            </a:r>
          </a:p>
          <a:p>
            <a:pPr>
              <a:buFont typeface="Wingdings" pitchFamily="2" charset="2"/>
              <a:buChar char="v"/>
            </a:pPr>
            <a:r>
              <a:rPr lang="ru-RU" sz="1200" dirty="0" smtClean="0"/>
              <a:t>Адмирал Федор Федорович Ушаков вошел в историю как опытный и решительный флотоводец. В честь флотоводца учреждены орден и медаль Ушакова. Слава о воинских подвигах адмирала известна не только в России  но и далеко за ее пределами. Но Церковь хранит память о нем не только как об адмирале, не проигравшем ни одного сражения, </a:t>
            </a:r>
          </a:p>
          <a:p>
            <a:pPr>
              <a:buNone/>
            </a:pPr>
            <a:r>
              <a:rPr lang="ru-RU" sz="1200" dirty="0" smtClean="0"/>
              <a:t>         но и как о человеке глубоко верующем, праведной и высоко  нравственной жизни.</a:t>
            </a:r>
          </a:p>
          <a:p>
            <a:pPr>
              <a:buFont typeface="Wingdings" pitchFamily="2" charset="2"/>
              <a:buChar char="v"/>
            </a:pPr>
            <a:r>
              <a:rPr lang="ru-RU" sz="1200" dirty="0" smtClean="0"/>
              <a:t>В Волгодонске на территории Рождественского Кафедрального собора расположен храм православного воина Федора Ушакова.  </a:t>
            </a:r>
          </a:p>
          <a:p>
            <a:pPr>
              <a:buNone/>
            </a:pPr>
            <a:r>
              <a:rPr lang="ru-RU" sz="1200" dirty="0" smtClean="0"/>
              <a:t>          4 ноября 2008 года рядом с малым храмом был установлен памятник знаменитому флотоводцу.</a:t>
            </a:r>
          </a:p>
          <a:p>
            <a:pPr>
              <a:buNone/>
            </a:pPr>
            <a:r>
              <a:rPr lang="ru-RU" sz="1200" dirty="0" smtClean="0"/>
              <a:t>         Словно высеченная из камня двухметровая фигура легендарного воина, установлена на пьедестале, символизирующем мостик корабля.</a:t>
            </a:r>
          </a:p>
          <a:p>
            <a:pPr>
              <a:buNone/>
            </a:pPr>
            <a:r>
              <a:rPr lang="ru-RU" sz="1200" dirty="0" smtClean="0"/>
              <a:t>         На пьедестале высечены слова флотоводца: «Не отчаивайтесь, сии бурные бури обратятся к славе России». </a:t>
            </a:r>
          </a:p>
          <a:p>
            <a:pPr>
              <a:buNone/>
            </a:pPr>
            <a:r>
              <a:rPr lang="ru-RU" sz="1200" dirty="0" smtClean="0"/>
              <a:t>         Рядом с памятником установлены корабельный якорь и корабельная пушка, изготовленная </a:t>
            </a:r>
            <a:r>
              <a:rPr lang="ru-RU" sz="1200" dirty="0" err="1" smtClean="0"/>
              <a:t>цимлянскими</a:t>
            </a:r>
            <a:r>
              <a:rPr lang="ru-RU" sz="1200" dirty="0" smtClean="0"/>
              <a:t> мастерами по старинным </a:t>
            </a:r>
          </a:p>
          <a:p>
            <a:pPr>
              <a:buNone/>
            </a:pPr>
            <a:r>
              <a:rPr lang="ru-RU" sz="1200" dirty="0" smtClean="0"/>
              <a:t>          чертежам времен Ушакова.</a:t>
            </a:r>
          </a:p>
          <a:p>
            <a:pPr>
              <a:buFont typeface="Wingdings" pitchFamily="2" charset="2"/>
              <a:buChar char="v"/>
            </a:pPr>
            <a:r>
              <a:rPr lang="ru-RU" sz="1200" dirty="0" smtClean="0"/>
              <a:t>На церемонии открытия памятника выступили певчие </a:t>
            </a:r>
            <a:r>
              <a:rPr lang="ru-RU" sz="1200" dirty="0" err="1" smtClean="0"/>
              <a:t>Троицко-Сергиева</a:t>
            </a:r>
            <a:r>
              <a:rPr lang="ru-RU" sz="1200" dirty="0" smtClean="0"/>
              <a:t> монастыря из Подмосковья, моряки Прикаспийской флотилии </a:t>
            </a:r>
          </a:p>
          <a:p>
            <a:pPr>
              <a:buNone/>
            </a:pPr>
            <a:r>
              <a:rPr lang="ru-RU" sz="1200" dirty="0" smtClean="0"/>
              <a:t>          из Астрахани и офицеры-моряки запаса.</a:t>
            </a:r>
          </a:p>
          <a:p>
            <a:pPr>
              <a:buNone/>
            </a:pPr>
            <a:r>
              <a:rPr lang="ru-RU" sz="1200" dirty="0" smtClean="0"/>
              <a:t> </a:t>
            </a:r>
            <a:endParaRPr lang="ru-RU" sz="1200" dirty="0"/>
          </a:p>
        </p:txBody>
      </p:sp>
      <p:pic>
        <p:nvPicPr>
          <p:cNvPr id="9" name="Рисунок 8" descr="http://vdonlib.ru/photos/p_726.jpg">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84168" y="1268760"/>
            <a:ext cx="2376264" cy="18722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normAutofit/>
          </a:bodyPr>
          <a:lstStyle/>
          <a:p>
            <a:r>
              <a:rPr lang="ru-RU" sz="1600" b="1" dirty="0" smtClean="0"/>
              <a:t>БЮСТ М. В. </a:t>
            </a:r>
            <a:r>
              <a:rPr lang="ru-RU" sz="1600" b="1" dirty="0" err="1" smtClean="0"/>
              <a:t>Ревенко</a:t>
            </a:r>
            <a:endParaRPr lang="ru-RU" sz="1600" dirty="0"/>
          </a:p>
        </p:txBody>
      </p:sp>
      <p:sp>
        <p:nvSpPr>
          <p:cNvPr id="3" name="Содержимое 2"/>
          <p:cNvSpPr>
            <a:spLocks noGrp="1"/>
          </p:cNvSpPr>
          <p:nvPr>
            <p:ph idx="1"/>
          </p:nvPr>
        </p:nvSpPr>
        <p:spPr>
          <a:xfrm>
            <a:off x="304800" y="764704"/>
            <a:ext cx="6067400" cy="5688632"/>
          </a:xfrm>
        </p:spPr>
        <p:txBody>
          <a:bodyPr>
            <a:noAutofit/>
          </a:bodyPr>
          <a:lstStyle/>
          <a:p>
            <a:pPr fontAlgn="base">
              <a:buNone/>
            </a:pPr>
            <a:r>
              <a:rPr lang="ru-RU" sz="1200" i="1" dirty="0" smtClean="0"/>
              <a:t>         Волгодонск</a:t>
            </a:r>
            <a:r>
              <a:rPr lang="ru-RU" sz="1200" i="1" dirty="0" smtClean="0"/>
              <a:t>, Ростовская </a:t>
            </a:r>
            <a:r>
              <a:rPr lang="ru-RU" sz="1200" i="1" dirty="0" smtClean="0"/>
              <a:t>область 47.522185</a:t>
            </a:r>
            <a:r>
              <a:rPr lang="ru-RU" sz="1200" i="1" dirty="0" smtClean="0"/>
              <a:t>° 42.147335</a:t>
            </a:r>
            <a:r>
              <a:rPr lang="ru-RU" sz="1200" i="1" dirty="0" smtClean="0"/>
              <a:t>°</a:t>
            </a:r>
            <a:endParaRPr lang="ru-RU" sz="1200" i="1" dirty="0" smtClean="0"/>
          </a:p>
          <a:p>
            <a:pPr>
              <a:buFont typeface="Wingdings" pitchFamily="2" charset="2"/>
              <a:buChar char="v"/>
            </a:pPr>
            <a:r>
              <a:rPr lang="ru-RU" sz="1200" i="1" dirty="0" smtClean="0"/>
              <a:t>Дата</a:t>
            </a:r>
            <a:r>
              <a:rPr lang="ru-RU" sz="1200" i="1" dirty="0" smtClean="0"/>
              <a:t>:</a:t>
            </a:r>
            <a:r>
              <a:rPr lang="ru-RU" sz="1200" dirty="0" smtClean="0"/>
              <a:t> 20 ноября 2008 года</a:t>
            </a:r>
          </a:p>
          <a:p>
            <a:pPr>
              <a:buNone/>
            </a:pPr>
            <a:r>
              <a:rPr lang="ru-RU" sz="1200" i="1" dirty="0" smtClean="0"/>
              <a:t>         Автор:</a:t>
            </a:r>
            <a:r>
              <a:rPr lang="ru-RU" sz="1200" dirty="0" smtClean="0"/>
              <a:t> Е.Е. </a:t>
            </a:r>
            <a:r>
              <a:rPr lang="ru-RU" sz="1200" dirty="0" err="1" smtClean="0"/>
              <a:t>Дердиященко</a:t>
            </a:r>
            <a:endParaRPr lang="ru-RU" sz="1200" dirty="0" smtClean="0"/>
          </a:p>
          <a:p>
            <a:pPr>
              <a:buNone/>
            </a:pPr>
            <a:r>
              <a:rPr lang="ru-RU" sz="1200" i="1" dirty="0" smtClean="0"/>
              <a:t>          Место нахождение:</a:t>
            </a:r>
            <a:r>
              <a:rPr lang="ru-RU" sz="1200" dirty="0" smtClean="0"/>
              <a:t> на территории школы № 7</a:t>
            </a:r>
          </a:p>
          <a:p>
            <a:pPr>
              <a:buFont typeface="Wingdings" pitchFamily="2" charset="2"/>
              <a:buChar char="v"/>
            </a:pPr>
            <a:r>
              <a:rPr lang="ru-RU" sz="1200" dirty="0" smtClean="0"/>
              <a:t>Церемония открытия бюста Героя Российской Федерации полковника Михаила Владимировича </a:t>
            </a:r>
            <a:r>
              <a:rPr lang="ru-RU" sz="1200" dirty="0" err="1" smtClean="0"/>
              <a:t>Ревенко</a:t>
            </a:r>
            <a:r>
              <a:rPr lang="ru-RU" sz="1200" dirty="0" smtClean="0"/>
              <a:t>, погибшего при исполнении воинского долга в Чеченской республике состоялась 20 ноября 2008 года.</a:t>
            </a:r>
          </a:p>
          <a:p>
            <a:pPr>
              <a:buFont typeface="Wingdings" pitchFamily="2" charset="2"/>
              <a:buChar char="v"/>
            </a:pPr>
            <a:r>
              <a:rPr lang="ru-RU" sz="1200" dirty="0" smtClean="0"/>
              <a:t>Михаил </a:t>
            </a:r>
            <a:r>
              <a:rPr lang="ru-RU" sz="1200" dirty="0" err="1" smtClean="0"/>
              <a:t>Ревенко</a:t>
            </a:r>
            <a:r>
              <a:rPr lang="ru-RU" sz="1200" dirty="0" smtClean="0"/>
              <a:t> родился 7 января 1956 года. После окончания средней школы поступил в институт сельскохозяйственного машиностроения в Ростове-на-Дону. На военную службу призван в феврале 1981 года. Служил в Германии, Средней Азии, с августа 1993 года - во внутренних войсках МВД России. С 1995 по 2000 годы десятки раз выполнял боевые задачи в зоне осетино-ингушского конфликта, в Чеченской республике и Дагестане. Был награжден медалями Суворова и «За боевые заслуги» 1 и 2 степени. Мужественный воин и порядочный человек - так о нем говорят сослуживцы. Таким он оставался всегда, и в последнем бою с чеченскими боевиками 15 марта 2000 года, когда с отрядом спецназа на танке, прикрывая горную тропу на окраине села Комсомольское, был убит. Указом президента РФ полковник Михаил Владимирович </a:t>
            </a:r>
            <a:r>
              <a:rPr lang="ru-RU" sz="1200" dirty="0" err="1" smtClean="0"/>
              <a:t>Ревенко</a:t>
            </a:r>
            <a:r>
              <a:rPr lang="ru-RU" sz="1200" dirty="0" smtClean="0"/>
              <a:t> за мужество и героизм награжден Золотой звездой Героя России посмертно.</a:t>
            </a:r>
          </a:p>
          <a:p>
            <a:pPr>
              <a:buFont typeface="Wingdings" pitchFamily="2" charset="2"/>
              <a:buChar char="v"/>
            </a:pPr>
            <a:r>
              <a:rPr lang="ru-RU" sz="1200" dirty="0" smtClean="0"/>
              <a:t>Памятник Герою России М.В. </a:t>
            </a:r>
            <a:r>
              <a:rPr lang="ru-RU" sz="1200" dirty="0" err="1" smtClean="0"/>
              <a:t>Ревенко</a:t>
            </a:r>
            <a:r>
              <a:rPr lang="ru-RU" sz="1200" dirty="0" smtClean="0"/>
              <a:t> установлен перед общеобразовательной школой № 7, в которой он учился, взрослел, отсюда ушел в большую жизнь, выбрав нелегкую и опасную профессию - защищать мир, порядок и жизнь.</a:t>
            </a:r>
          </a:p>
          <a:p>
            <a:pPr>
              <a:buFont typeface="Wingdings" pitchFamily="2" charset="2"/>
              <a:buChar char="v"/>
            </a:pPr>
            <a:r>
              <a:rPr lang="ru-RU" sz="1200" dirty="0" smtClean="0"/>
              <a:t> Автор бюста - </a:t>
            </a:r>
            <a:r>
              <a:rPr lang="ru-RU" sz="1200" dirty="0" err="1" smtClean="0"/>
              <a:t>волгодонский</a:t>
            </a:r>
            <a:r>
              <a:rPr lang="ru-RU" sz="1200" dirty="0" smtClean="0"/>
              <a:t> скульптор, член Союза художников России Е.Е. </a:t>
            </a:r>
            <a:r>
              <a:rPr lang="ru-RU" sz="1200" dirty="0" err="1" smtClean="0"/>
              <a:t>Дердиященко</a:t>
            </a:r>
            <a:r>
              <a:rPr lang="ru-RU" sz="1200" dirty="0" smtClean="0"/>
              <a:t>. Памятник строился по инициативе городской общественной организации «Боевое братство» на средства, собранные </a:t>
            </a:r>
            <a:r>
              <a:rPr lang="ru-RU" sz="1200" dirty="0" err="1" smtClean="0"/>
              <a:t>волгодонцами</a:t>
            </a:r>
            <a:r>
              <a:rPr lang="ru-RU" sz="1200" dirty="0" smtClean="0"/>
              <a:t>: добровольные пожертвования общественных организаций и горожан, перечисления предприятий и организаций. Помогли областная ростовская и московская общественные организации «Боевого братства», городская администрация.</a:t>
            </a:r>
            <a:endParaRPr lang="ru-RU" sz="1200" dirty="0"/>
          </a:p>
        </p:txBody>
      </p:sp>
      <p:pic>
        <p:nvPicPr>
          <p:cNvPr id="5" name="Рисунок 4" descr="http://vdonlib.ru/photos/p_833.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527626" y="1268760"/>
            <a:ext cx="2148830" cy="194421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normAutofit/>
          </a:bodyPr>
          <a:lstStyle/>
          <a:p>
            <a:r>
              <a:rPr lang="ru-RU" sz="1600" b="1" dirty="0" smtClean="0"/>
              <a:t>Памятник «Святые благоверные Петр и </a:t>
            </a:r>
            <a:r>
              <a:rPr lang="ru-RU" sz="1600" b="1" dirty="0" err="1" smtClean="0"/>
              <a:t>Феврония</a:t>
            </a:r>
            <a:r>
              <a:rPr lang="ru-RU" sz="1600" b="1" dirty="0" smtClean="0"/>
              <a:t>» </a:t>
            </a:r>
            <a:endParaRPr lang="ru-RU" sz="1600" dirty="0"/>
          </a:p>
        </p:txBody>
      </p:sp>
      <p:sp>
        <p:nvSpPr>
          <p:cNvPr id="3" name="Содержимое 2"/>
          <p:cNvSpPr>
            <a:spLocks noGrp="1"/>
          </p:cNvSpPr>
          <p:nvPr>
            <p:ph idx="1"/>
          </p:nvPr>
        </p:nvSpPr>
        <p:spPr>
          <a:xfrm>
            <a:off x="304800" y="836712"/>
            <a:ext cx="5779368" cy="5544616"/>
          </a:xfrm>
        </p:spPr>
        <p:txBody>
          <a:bodyPr>
            <a:noAutofit/>
          </a:bodyPr>
          <a:lstStyle/>
          <a:p>
            <a:pPr>
              <a:buFont typeface="Wingdings" pitchFamily="2" charset="2"/>
              <a:buChar char="v"/>
            </a:pPr>
            <a:endParaRPr lang="ru-RU" sz="1200" i="1" dirty="0" smtClean="0"/>
          </a:p>
          <a:p>
            <a:pPr fontAlgn="base">
              <a:buNone/>
            </a:pPr>
            <a:r>
              <a:rPr lang="ru-RU" sz="1200" dirty="0" smtClean="0"/>
              <a:t>         </a:t>
            </a:r>
            <a:r>
              <a:rPr lang="ru-RU" sz="1200" i="1" dirty="0" smtClean="0"/>
              <a:t>Волгодонск</a:t>
            </a:r>
            <a:r>
              <a:rPr lang="ru-RU" sz="1200" i="1" dirty="0" smtClean="0"/>
              <a:t>, Ростовская </a:t>
            </a:r>
            <a:r>
              <a:rPr lang="ru-RU" sz="1200" i="1" dirty="0" smtClean="0"/>
              <a:t>область 47.512789</a:t>
            </a:r>
            <a:r>
              <a:rPr lang="ru-RU" sz="1200" i="1" dirty="0" smtClean="0"/>
              <a:t>° 42.161639°</a:t>
            </a:r>
          </a:p>
          <a:p>
            <a:pPr>
              <a:buFont typeface="Wingdings" pitchFamily="2" charset="2"/>
              <a:buChar char="v"/>
            </a:pPr>
            <a:r>
              <a:rPr lang="ru-RU" sz="1200" i="1" dirty="0" smtClean="0"/>
              <a:t>Дата</a:t>
            </a:r>
            <a:r>
              <a:rPr lang="ru-RU" sz="1200" i="1" dirty="0" smtClean="0"/>
              <a:t>:</a:t>
            </a:r>
            <a:r>
              <a:rPr lang="ru-RU" sz="1200" dirty="0" smtClean="0"/>
              <a:t> 27 ноября 2013 года</a:t>
            </a:r>
            <a:br>
              <a:rPr lang="ru-RU" sz="1200" dirty="0" smtClean="0"/>
            </a:br>
            <a:r>
              <a:rPr lang="ru-RU" sz="1200" i="1" dirty="0" smtClean="0"/>
              <a:t>Автор:</a:t>
            </a:r>
            <a:r>
              <a:rPr lang="ru-RU" sz="1200" dirty="0" smtClean="0"/>
              <a:t> Е.Е. </a:t>
            </a:r>
            <a:r>
              <a:rPr lang="ru-RU" sz="1200" dirty="0" err="1" smtClean="0"/>
              <a:t>Дердиященко</a:t>
            </a:r>
            <a:r>
              <a:rPr lang="ru-RU" sz="1200" dirty="0" smtClean="0"/>
              <a:t/>
            </a:r>
            <a:br>
              <a:rPr lang="ru-RU" sz="1200" dirty="0" smtClean="0"/>
            </a:br>
            <a:r>
              <a:rPr lang="ru-RU" sz="1200" i="1" dirty="0" smtClean="0"/>
              <a:t>Место нахождение:</a:t>
            </a:r>
            <a:r>
              <a:rPr lang="ru-RU" sz="1200" dirty="0" smtClean="0"/>
              <a:t> сквер на ул. Ленина, 79 (напротив </a:t>
            </a:r>
            <a:r>
              <a:rPr lang="ru-RU" sz="1200" dirty="0" err="1" smtClean="0"/>
              <a:t>ЗАГСа</a:t>
            </a:r>
            <a:r>
              <a:rPr lang="ru-RU" sz="1200" dirty="0" smtClean="0"/>
              <a:t>)</a:t>
            </a:r>
          </a:p>
          <a:p>
            <a:pPr>
              <a:buFont typeface="Wingdings" pitchFamily="2" charset="2"/>
              <a:buChar char="v"/>
            </a:pPr>
            <a:r>
              <a:rPr lang="ru-RU" sz="1200" dirty="0" smtClean="0"/>
              <a:t>С 2009 года в нашей стране в рамках общенациональной программы «В кругу семьи» стали устанавливаться памятники благоверным князю Петру и княгине </a:t>
            </a:r>
            <a:r>
              <a:rPr lang="ru-RU" sz="1200" dirty="0" err="1" smtClean="0"/>
              <a:t>Февронии</a:t>
            </a:r>
            <a:r>
              <a:rPr lang="ru-RU" sz="1200" dirty="0" smtClean="0"/>
              <a:t> Муромским, которые считаются в православной традиции покровителями семьи, любви и верности.</a:t>
            </a:r>
          </a:p>
          <a:p>
            <a:pPr>
              <a:buFont typeface="Wingdings" pitchFamily="2" charset="2"/>
              <a:buChar char="v"/>
            </a:pPr>
            <a:r>
              <a:rPr lang="ru-RU" sz="1200" dirty="0" smtClean="0"/>
              <a:t>27 ноября 2013 года в сквере напротив </a:t>
            </a:r>
            <a:r>
              <a:rPr lang="ru-RU" sz="1200" dirty="0" err="1" smtClean="0"/>
              <a:t>ЗАГСа</a:t>
            </a:r>
            <a:r>
              <a:rPr lang="ru-RU" sz="1200" dirty="0" smtClean="0"/>
              <a:t> в Волгодонске состоялось торжественное открытие скульптурной композиции «Святые благоверные Петр и </a:t>
            </a:r>
            <a:r>
              <a:rPr lang="ru-RU" sz="1200" dirty="0" err="1" smtClean="0"/>
              <a:t>Феврония</a:t>
            </a:r>
            <a:r>
              <a:rPr lang="ru-RU" sz="1200" dirty="0" smtClean="0"/>
              <a:t>» </a:t>
            </a:r>
            <a:r>
              <a:rPr lang="ru-RU" sz="1200" dirty="0" err="1" smtClean="0"/>
              <a:t>и</a:t>
            </a:r>
            <a:r>
              <a:rPr lang="ru-RU" sz="1200" dirty="0" smtClean="0"/>
              <a:t> аллеи «Золотые семьи». В церемонии открытия приняли участие руководители Волгодонска, члены Ассоциации атомных территорий России, а также супружеские пары, чьи портреты украсили аллею «Золотые семьи». Перед началом церемонии глава </a:t>
            </a:r>
            <a:r>
              <a:rPr lang="ru-RU" sz="1200" dirty="0" err="1" smtClean="0"/>
              <a:t>Волгодонской</a:t>
            </a:r>
            <a:r>
              <a:rPr lang="ru-RU" sz="1200" dirty="0" smtClean="0"/>
              <a:t> епархии, епископ </a:t>
            </a:r>
            <a:r>
              <a:rPr lang="ru-RU" sz="1200" dirty="0" err="1" smtClean="0"/>
              <a:t>Волгодонский</a:t>
            </a:r>
            <a:r>
              <a:rPr lang="ru-RU" sz="1200" dirty="0" smtClean="0"/>
              <a:t> и </a:t>
            </a:r>
            <a:r>
              <a:rPr lang="ru-RU" sz="1200" dirty="0" err="1" smtClean="0"/>
              <a:t>Сальский</a:t>
            </a:r>
            <a:r>
              <a:rPr lang="ru-RU" sz="1200" dirty="0" smtClean="0"/>
              <a:t> </a:t>
            </a:r>
            <a:r>
              <a:rPr lang="ru-RU" sz="1200" dirty="0" err="1" smtClean="0"/>
              <a:t>Корнилий</a:t>
            </a:r>
            <a:r>
              <a:rPr lang="ru-RU" sz="1200" dirty="0" smtClean="0"/>
              <a:t> отслужил торжественный молебен и совершил чин освящения скульптурной композиции.</a:t>
            </a:r>
          </a:p>
          <a:p>
            <a:pPr>
              <a:buFont typeface="Wingdings" pitchFamily="2" charset="2"/>
              <a:buChar char="v"/>
            </a:pPr>
            <a:r>
              <a:rPr lang="ru-RU" sz="1200" dirty="0" smtClean="0"/>
              <a:t>Памятник Петру и </a:t>
            </a:r>
            <a:r>
              <a:rPr lang="ru-RU" sz="1200" dirty="0" err="1" smtClean="0"/>
              <a:t>Февронии</a:t>
            </a:r>
            <a:r>
              <a:rPr lang="ru-RU" sz="1200" dirty="0" smtClean="0"/>
              <a:t> Муромским изготовил </a:t>
            </a:r>
            <a:r>
              <a:rPr lang="ru-RU" sz="1200" dirty="0" err="1" smtClean="0"/>
              <a:t>волгодонский</a:t>
            </a:r>
            <a:r>
              <a:rPr lang="ru-RU" sz="1200" dirty="0" smtClean="0"/>
              <a:t> скульптор Егор </a:t>
            </a:r>
            <a:r>
              <a:rPr lang="ru-RU" sz="1200" dirty="0" err="1" smtClean="0"/>
              <a:t>Дердиященко</a:t>
            </a:r>
            <a:r>
              <a:rPr lang="ru-RU" sz="1200" dirty="0" smtClean="0"/>
              <a:t>. Рядом со скульптурной композицией разбит небольшой сквер, оборудованы места для отдыха. Со стороны городского отдела ЗАГС к скульптуре ведет пешеходная дорожка, по краю которой в обрамлении стилизованных «брачных колец» размещены портреты лучших семейных пар Волгодонска, проживших в благополучном браке 45 и более лет.</a:t>
            </a:r>
          </a:p>
          <a:p>
            <a:pPr>
              <a:buFont typeface="Wingdings" pitchFamily="2" charset="2"/>
              <a:buChar char="v"/>
            </a:pPr>
            <a:r>
              <a:rPr lang="ru-RU" sz="1200" dirty="0" smtClean="0"/>
              <a:t>За несколько лет существования памятника он стал культовым местом для молодоженов и влюбленных. 8 июля возле скульптурной композиции «Святые благоверные Петр и </a:t>
            </a:r>
            <a:r>
              <a:rPr lang="ru-RU" sz="1200" dirty="0" err="1" smtClean="0"/>
              <a:t>Феврония</a:t>
            </a:r>
            <a:r>
              <a:rPr lang="ru-RU" sz="1200" dirty="0" smtClean="0"/>
              <a:t>» проходят торжественные мероприятия, посвященные празднику - Дню семьи, любви и верности.</a:t>
            </a:r>
          </a:p>
          <a:p>
            <a:pPr>
              <a:buNone/>
            </a:pPr>
            <a:r>
              <a:rPr lang="ru-RU" sz="1200" dirty="0" smtClean="0"/>
              <a:t> </a:t>
            </a:r>
            <a:endParaRPr lang="ru-RU" sz="1200" dirty="0"/>
          </a:p>
        </p:txBody>
      </p:sp>
      <p:pic>
        <p:nvPicPr>
          <p:cNvPr id="6" name="Рисунок 5" descr="http://vdonlib.ru/photos/p_14318.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83610" y="1124744"/>
            <a:ext cx="1860798" cy="1368152"/>
          </a:xfrm>
          <a:prstGeom prst="rect">
            <a:avLst/>
          </a:prstGeom>
          <a:noFill/>
          <a:ln>
            <a:noFill/>
          </a:ln>
        </p:spPr>
      </p:pic>
      <p:pic>
        <p:nvPicPr>
          <p:cNvPr id="7" name="Рисунок 6" descr="http://vdonlib.ru/photos/p_14319.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85520" y="2714624"/>
            <a:ext cx="1498848" cy="1866503"/>
          </a:xfrm>
          <a:prstGeom prst="rect">
            <a:avLst/>
          </a:prstGeom>
          <a:noFill/>
          <a:ln>
            <a:noFill/>
          </a:ln>
        </p:spPr>
      </p:pic>
      <p:pic>
        <p:nvPicPr>
          <p:cNvPr id="8" name="Рисунок 7" descr="http://vdonlib.ru/photos/p_14317.jpg">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55618" y="5026496"/>
            <a:ext cx="1788790" cy="1282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normAutofit/>
          </a:bodyPr>
          <a:lstStyle/>
          <a:p>
            <a:r>
              <a:rPr lang="ru-RU" sz="1600" b="1" dirty="0" smtClean="0"/>
              <a:t>БЮСТ императору Николаю II </a:t>
            </a:r>
            <a:endParaRPr lang="ru-RU" sz="1600" dirty="0"/>
          </a:p>
        </p:txBody>
      </p:sp>
      <p:sp>
        <p:nvSpPr>
          <p:cNvPr id="3" name="Содержимое 2"/>
          <p:cNvSpPr>
            <a:spLocks noGrp="1"/>
          </p:cNvSpPr>
          <p:nvPr>
            <p:ph idx="1"/>
          </p:nvPr>
        </p:nvSpPr>
        <p:spPr>
          <a:xfrm>
            <a:off x="304800" y="980728"/>
            <a:ext cx="5995392" cy="5328592"/>
          </a:xfrm>
        </p:spPr>
        <p:txBody>
          <a:bodyPr>
            <a:noAutofit/>
          </a:bodyPr>
          <a:lstStyle/>
          <a:p>
            <a:pPr>
              <a:buFont typeface="Wingdings" pitchFamily="2" charset="2"/>
              <a:buChar char="v"/>
            </a:pPr>
            <a:endParaRPr lang="ru-RU" sz="1200" i="1" dirty="0" smtClean="0"/>
          </a:p>
          <a:p>
            <a:pPr fontAlgn="base">
              <a:buNone/>
            </a:pPr>
            <a:r>
              <a:rPr lang="ru-RU" sz="1200" i="1" dirty="0" smtClean="0"/>
              <a:t>         Волгодонск</a:t>
            </a:r>
            <a:r>
              <a:rPr lang="ru-RU" sz="1200" i="1" dirty="0" smtClean="0"/>
              <a:t>, Ростовская </a:t>
            </a:r>
            <a:r>
              <a:rPr lang="ru-RU" sz="1200" i="1" dirty="0" smtClean="0"/>
              <a:t>область 47.508767</a:t>
            </a:r>
            <a:r>
              <a:rPr lang="ru-RU" sz="1200" i="1" dirty="0" smtClean="0"/>
              <a:t>° 42.188515</a:t>
            </a:r>
          </a:p>
          <a:p>
            <a:pPr>
              <a:buFont typeface="Wingdings" pitchFamily="2" charset="2"/>
              <a:buChar char="v"/>
            </a:pPr>
            <a:r>
              <a:rPr lang="ru-RU" sz="1200" i="1" dirty="0" smtClean="0"/>
              <a:t>Дата</a:t>
            </a:r>
            <a:r>
              <a:rPr lang="ru-RU" sz="1200" i="1" dirty="0" smtClean="0"/>
              <a:t>:</a:t>
            </a:r>
            <a:r>
              <a:rPr lang="ru-RU" sz="1200" dirty="0" smtClean="0"/>
              <a:t> 17 июля 2017 г.</a:t>
            </a:r>
            <a:br>
              <a:rPr lang="ru-RU" sz="1200" dirty="0" smtClean="0"/>
            </a:br>
            <a:r>
              <a:rPr lang="ru-RU" sz="1200" i="1" dirty="0" smtClean="0"/>
              <a:t>Автор:</a:t>
            </a:r>
            <a:r>
              <a:rPr lang="ru-RU" sz="1200" dirty="0" smtClean="0"/>
              <a:t> В. И. Грищенко</a:t>
            </a:r>
            <a:br>
              <a:rPr lang="ru-RU" sz="1200" dirty="0" smtClean="0"/>
            </a:br>
            <a:r>
              <a:rPr lang="ru-RU" sz="1200" i="1" dirty="0" smtClean="0"/>
              <a:t>Место нахождение:</a:t>
            </a:r>
            <a:r>
              <a:rPr lang="ru-RU" sz="1200" dirty="0" smtClean="0"/>
              <a:t> во дворе Свято-Троицкого храма Свято-Ильинского прихода, ул. Весенняя, 5</a:t>
            </a:r>
          </a:p>
          <a:p>
            <a:pPr>
              <a:buFont typeface="Wingdings" pitchFamily="2" charset="2"/>
              <a:buChar char="v"/>
            </a:pPr>
            <a:r>
              <a:rPr lang="ru-RU" sz="1200" dirty="0" smtClean="0"/>
              <a:t>Николай II (1868-1918) – последний император России из династии Романовых, был расстрелян вместе со своей семьей большевиками в июле 1918 года. В 1981 году царская семья была причислена к лику мучеников Русской православной церковью за границей, а в 2000 году была канонизирована Русской Православной Церковью в России. В настоящий момент императорская семья почитается Святыми Царственными Страстотерпцами.</a:t>
            </a:r>
          </a:p>
          <a:p>
            <a:pPr>
              <a:buFont typeface="Wingdings" pitchFamily="2" charset="2"/>
              <a:buChar char="v"/>
            </a:pPr>
            <a:r>
              <a:rPr lang="ru-RU" sz="1200" dirty="0" smtClean="0"/>
              <a:t>17 июля 2017 года в день памяти святых Царственных мучеников возле храма Святой </a:t>
            </a:r>
            <a:r>
              <a:rPr lang="ru-RU" sz="1200" dirty="0" err="1" smtClean="0"/>
              <a:t>Живоначальной</a:t>
            </a:r>
            <a:r>
              <a:rPr lang="ru-RU" sz="1200" dirty="0" smtClean="0"/>
              <a:t> Троицы г. Волгодонска состоялось открытие и освящение бюста святого страстотерпца, царя Николая II.</a:t>
            </a:r>
          </a:p>
          <a:p>
            <a:pPr>
              <a:buFont typeface="Wingdings" pitchFamily="2" charset="2"/>
              <a:buChar char="v"/>
            </a:pPr>
            <a:r>
              <a:rPr lang="ru-RU" sz="1200" dirty="0" smtClean="0"/>
              <a:t>Автор памятника – непрофессиональный скульптор Виктор Иванович Грищенко, житель города Калач Воронежской области. Средства выделил городской предприниматель Николай </a:t>
            </a:r>
            <a:r>
              <a:rPr lang="ru-RU" sz="1200" dirty="0" err="1" smtClean="0"/>
              <a:t>Кривошлыков</a:t>
            </a:r>
            <a:r>
              <a:rPr lang="ru-RU" sz="1200" dirty="0" smtClean="0"/>
              <a:t>, первый заместитель генерального директора компании «</a:t>
            </a:r>
            <a:r>
              <a:rPr lang="ru-RU" sz="1200" dirty="0" err="1" smtClean="0"/>
              <a:t>Атоммашэкспорт</a:t>
            </a:r>
            <a:r>
              <a:rPr lang="ru-RU" sz="1200" dirty="0" smtClean="0"/>
              <a:t>».</a:t>
            </a:r>
          </a:p>
          <a:p>
            <a:pPr>
              <a:buFont typeface="Wingdings" pitchFamily="2" charset="2"/>
              <a:buChar char="v"/>
            </a:pPr>
            <a:r>
              <a:rPr lang="ru-RU" sz="1200" dirty="0" smtClean="0"/>
              <a:t>«Изначально я предполагал создать бюст Николая II и установить его в Калаче, - рассказывает В. Грищенко. - Даже благословение получил у батюшки и приступил к работе. Но в храме вскоре начался ремонт, и установить памятник там оказалось пока невозможно. А тут как раз приехал Николай Иванович, который, как я знаю, внес и продолжает вносить немалый вклад в строительство Свято-Троицкого храма в Волгодонске. Тогда и родилась идея подарить бюст императора </a:t>
            </a:r>
            <a:r>
              <a:rPr lang="ru-RU" sz="1200" dirty="0" err="1" smtClean="0"/>
              <a:t>волгодонскому</a:t>
            </a:r>
            <a:r>
              <a:rPr lang="ru-RU" sz="1200" dirty="0" smtClean="0"/>
              <a:t> храму».</a:t>
            </a:r>
          </a:p>
          <a:p>
            <a:pPr>
              <a:buNone/>
            </a:pPr>
            <a:r>
              <a:rPr lang="ru-RU" sz="1200" dirty="0" smtClean="0"/>
              <a:t> </a:t>
            </a:r>
            <a:endParaRPr lang="ru-RU" sz="1200" dirty="0"/>
          </a:p>
        </p:txBody>
      </p:sp>
      <p:pic>
        <p:nvPicPr>
          <p:cNvPr id="5" name="Рисунок 4" descr="http://vdonlib.ru/photos/p_14315.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72200" y="2708920"/>
            <a:ext cx="1716782" cy="1426840"/>
          </a:xfrm>
          <a:prstGeom prst="rect">
            <a:avLst/>
          </a:prstGeom>
          <a:noFill/>
          <a:ln>
            <a:noFill/>
          </a:ln>
        </p:spPr>
      </p:pic>
      <p:pic>
        <p:nvPicPr>
          <p:cNvPr id="6" name="Рисунок 5" descr="http://vdonlib.ru/photos/p_14316.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72200" y="4365104"/>
            <a:ext cx="1728192" cy="1440160"/>
          </a:xfrm>
          <a:prstGeom prst="rect">
            <a:avLst/>
          </a:prstGeom>
          <a:noFill/>
          <a:ln>
            <a:noFill/>
          </a:ln>
        </p:spPr>
      </p:pic>
      <p:pic>
        <p:nvPicPr>
          <p:cNvPr id="7" name="Рисунок 6" descr="http://vdonlib.ru/photos/p_14314.jpg">
            <a:hlinkClick r:id="rId7"/>
          </p:cNvPr>
          <p:cNvPicPr/>
          <p:nvPr/>
        </p:nvPicPr>
        <p:blipFill>
          <a:blip r:embed="rId8"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83610" y="1124744"/>
            <a:ext cx="1788790" cy="12961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8552"/>
            <a:ext cx="8686800" cy="838200"/>
          </a:xfrm>
        </p:spPr>
        <p:txBody>
          <a:bodyPr>
            <a:normAutofit/>
          </a:bodyPr>
          <a:lstStyle/>
          <a:p>
            <a:r>
              <a:rPr lang="ru-RU" sz="1600" b="1" dirty="0" smtClean="0"/>
              <a:t>Памятник В. И. Ленину </a:t>
            </a:r>
            <a:endParaRPr lang="ru-RU" sz="1600" dirty="0"/>
          </a:p>
        </p:txBody>
      </p:sp>
      <p:sp>
        <p:nvSpPr>
          <p:cNvPr id="3" name="Содержимое 2"/>
          <p:cNvSpPr>
            <a:spLocks noGrp="1"/>
          </p:cNvSpPr>
          <p:nvPr>
            <p:ph idx="1"/>
          </p:nvPr>
        </p:nvSpPr>
        <p:spPr>
          <a:xfrm>
            <a:off x="179512" y="1196752"/>
            <a:ext cx="5328592" cy="5328592"/>
          </a:xfrm>
        </p:spPr>
        <p:txBody>
          <a:bodyPr>
            <a:noAutofit/>
          </a:bodyPr>
          <a:lstStyle/>
          <a:p>
            <a:pPr fontAlgn="base">
              <a:buFont typeface="Wingdings" pitchFamily="2" charset="2"/>
              <a:buChar char="v"/>
            </a:pPr>
            <a:r>
              <a:rPr lang="ru-RU" sz="1200" i="1" dirty="0" smtClean="0"/>
              <a:t>Волгодонск</a:t>
            </a:r>
            <a:r>
              <a:rPr lang="ru-RU" sz="1200" i="1" dirty="0" smtClean="0"/>
              <a:t>, Ростовская </a:t>
            </a:r>
            <a:r>
              <a:rPr lang="ru-RU" sz="1200" i="1" dirty="0" smtClean="0"/>
              <a:t>область 47.527386</a:t>
            </a:r>
            <a:r>
              <a:rPr lang="ru-RU" sz="1200" i="1" dirty="0" smtClean="0"/>
              <a:t>° 42.139243°</a:t>
            </a:r>
          </a:p>
          <a:p>
            <a:pPr>
              <a:buFont typeface="Wingdings" pitchFamily="2" charset="2"/>
              <a:buChar char="v"/>
            </a:pPr>
            <a:endParaRPr lang="ru-RU" sz="1200" i="1" dirty="0" smtClean="0"/>
          </a:p>
          <a:p>
            <a:pPr>
              <a:buFont typeface="Wingdings" pitchFamily="2" charset="2"/>
              <a:buChar char="v"/>
            </a:pPr>
            <a:r>
              <a:rPr lang="ru-RU" sz="1200" i="1" dirty="0" smtClean="0"/>
              <a:t>Дата:</a:t>
            </a:r>
            <a:r>
              <a:rPr lang="ru-RU" sz="1200" dirty="0" smtClean="0"/>
              <a:t> 22 апреля 1960 г.; 29 октября 1961 г.</a:t>
            </a:r>
          </a:p>
          <a:p>
            <a:pPr>
              <a:buNone/>
            </a:pPr>
            <a:r>
              <a:rPr lang="ru-RU" sz="1200" i="1" dirty="0" smtClean="0"/>
              <a:t>          Автор:</a:t>
            </a:r>
            <a:r>
              <a:rPr lang="ru-RU" sz="1200" dirty="0" smtClean="0"/>
              <a:t> В.И.Дубовик</a:t>
            </a:r>
            <a:br>
              <a:rPr lang="ru-RU" sz="1200" dirty="0" smtClean="0"/>
            </a:br>
            <a:r>
              <a:rPr lang="ru-RU" sz="1200" i="1" dirty="0" smtClean="0"/>
              <a:t>Местонахождение:</a:t>
            </a:r>
            <a:r>
              <a:rPr lang="ru-RU" sz="1200" dirty="0" smtClean="0"/>
              <a:t> сквер «Юность», ул. Ленина, 2</a:t>
            </a:r>
          </a:p>
          <a:p>
            <a:pPr>
              <a:buFont typeface="Wingdings" pitchFamily="2" charset="2"/>
              <a:buChar char="v"/>
            </a:pPr>
            <a:endParaRPr lang="ru-RU" sz="1200" dirty="0" smtClean="0"/>
          </a:p>
          <a:p>
            <a:pPr>
              <a:buFont typeface="Wingdings" pitchFamily="2" charset="2"/>
              <a:buChar char="v"/>
            </a:pPr>
            <a:r>
              <a:rPr lang="ru-RU" sz="1200" dirty="0" smtClean="0"/>
              <a:t>1960 год был идейно окрашен юбилеем В. И. Ленина. Комсомольцы города в честь 90-летия вождя мирового пролетариата решили установить в парке «Юность» памятник. Воспоминания о дате установки памятника разнятся, потому что постамент и скульптуру устанавливали в разное время. Торжественное открытие памятника состоялось по одним данным – 2 мая, по другим – 9 мая 1960 года. По воспоминаниям А. </a:t>
            </a:r>
            <a:r>
              <a:rPr lang="ru-RU" sz="1200" dirty="0" err="1" smtClean="0"/>
              <a:t>Немчицкого</a:t>
            </a:r>
            <a:r>
              <a:rPr lang="ru-RU" sz="1200" dirty="0" smtClean="0"/>
              <a:t>, торжественное открытие памятника (уже со скульптурой) состоялось спустя полгода -  29 октября 1961 года – в день рождения комсомола.</a:t>
            </a:r>
          </a:p>
          <a:p>
            <a:pPr>
              <a:buFont typeface="Wingdings" pitchFamily="2" charset="2"/>
              <a:buChar char="v"/>
            </a:pPr>
            <a:r>
              <a:rPr lang="ru-RU" sz="1200" dirty="0" smtClean="0"/>
              <a:t>В 90-е годы, не смотря на призывы снести, памятник устоял, хотя не раз подвергался нападкам вандалов. В настоящее время во время празднования исторических дат, связанных с советским прошлым страны, у памятника Ленину проводят собрания и митинги представители Коммунистической партии РФ.</a:t>
            </a:r>
          </a:p>
          <a:p>
            <a:pPr>
              <a:buFont typeface="Wingdings" pitchFamily="2" charset="2"/>
              <a:buChar char="v"/>
            </a:pPr>
            <a:endParaRPr lang="ru-RU" sz="1200" dirty="0" smtClean="0"/>
          </a:p>
          <a:p>
            <a:pPr>
              <a:buFont typeface="Wingdings" pitchFamily="2" charset="2"/>
              <a:buChar char="v"/>
            </a:pPr>
            <a:r>
              <a:rPr lang="ru-RU" sz="1200" dirty="0" smtClean="0"/>
              <a:t>Памятник В.И. Ленину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12" name="Рисунок 11" descr="Памятник В.И. Ленину">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86103" y="1484784"/>
            <a:ext cx="1902321" cy="24482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8552"/>
            <a:ext cx="8686800" cy="838200"/>
          </a:xfrm>
        </p:spPr>
        <p:txBody>
          <a:bodyPr>
            <a:normAutofit/>
          </a:bodyPr>
          <a:lstStyle/>
          <a:p>
            <a:r>
              <a:rPr lang="ru-RU" sz="1600" b="1" dirty="0" smtClean="0"/>
              <a:t>Памятники площади и парка Победы </a:t>
            </a:r>
            <a:endParaRPr lang="ru-RU" sz="1600" dirty="0"/>
          </a:p>
        </p:txBody>
      </p:sp>
      <p:sp>
        <p:nvSpPr>
          <p:cNvPr id="3" name="Содержимое 2"/>
          <p:cNvSpPr>
            <a:spLocks noGrp="1"/>
          </p:cNvSpPr>
          <p:nvPr>
            <p:ph idx="1"/>
          </p:nvPr>
        </p:nvSpPr>
        <p:spPr>
          <a:xfrm>
            <a:off x="179512" y="1052736"/>
            <a:ext cx="5832648" cy="5328592"/>
          </a:xfrm>
        </p:spPr>
        <p:txBody>
          <a:bodyPr>
            <a:noAutofit/>
          </a:bodyPr>
          <a:lstStyle/>
          <a:p>
            <a:pPr fontAlgn="base">
              <a:buNone/>
            </a:pPr>
            <a:r>
              <a:rPr lang="ru-RU" sz="1200" dirty="0" smtClean="0"/>
              <a:t>         Волгодонск</a:t>
            </a:r>
            <a:r>
              <a:rPr lang="ru-RU" sz="1200" dirty="0" smtClean="0"/>
              <a:t>, Ростовская </a:t>
            </a:r>
            <a:r>
              <a:rPr lang="ru-RU" sz="1200" dirty="0" smtClean="0"/>
              <a:t>область 47.518543</a:t>
            </a:r>
            <a:r>
              <a:rPr lang="ru-RU" sz="1200" dirty="0" smtClean="0"/>
              <a:t>° 42.15149</a:t>
            </a:r>
            <a:r>
              <a:rPr lang="ru-RU" sz="1200" dirty="0" smtClean="0"/>
              <a:t>°</a:t>
            </a:r>
          </a:p>
          <a:p>
            <a:pPr fontAlgn="base">
              <a:buNone/>
            </a:pPr>
            <a:endParaRPr lang="ru-RU" sz="1200" dirty="0" smtClean="0"/>
          </a:p>
          <a:p>
            <a:pPr>
              <a:buFont typeface="Wingdings" pitchFamily="2" charset="2"/>
              <a:buChar char="v"/>
            </a:pPr>
            <a:r>
              <a:rPr lang="ru-RU" sz="1200" b="1" dirty="0" smtClean="0"/>
              <a:t>9 </a:t>
            </a:r>
            <a:r>
              <a:rPr lang="ru-RU" sz="1200" b="1" dirty="0" smtClean="0"/>
              <a:t>мая 1970 года </a:t>
            </a:r>
            <a:r>
              <a:rPr lang="ru-RU" sz="1200" dirty="0" smtClean="0"/>
              <a:t>был торжественно открыт </a:t>
            </a:r>
            <a:r>
              <a:rPr lang="ru-RU" sz="1200" b="1" dirty="0" smtClean="0"/>
              <a:t>обелиск на площади Победы </a:t>
            </a:r>
            <a:r>
              <a:rPr lang="ru-RU" sz="1200" dirty="0" smtClean="0"/>
              <a:t>из серого гранита с выступающими над поверхностью камня   буквами, складывающимися в надписи «Слава советскому народу», «1941-1945». Авторы и создатели комплекса В. И. </a:t>
            </a:r>
            <a:r>
              <a:rPr lang="ru-RU" sz="1200" dirty="0" err="1" smtClean="0"/>
              <a:t>Григор</a:t>
            </a:r>
            <a:r>
              <a:rPr lang="ru-RU" sz="1200" dirty="0" smtClean="0"/>
              <a:t> и Ю. И. </a:t>
            </a:r>
            <a:r>
              <a:rPr lang="ru-RU" sz="1200" dirty="0" err="1" smtClean="0"/>
              <a:t>Федерякин</a:t>
            </a:r>
            <a:r>
              <a:rPr lang="ru-RU" sz="1200" dirty="0" smtClean="0"/>
              <a:t> </a:t>
            </a:r>
          </a:p>
          <a:p>
            <a:pPr>
              <a:buNone/>
            </a:pPr>
            <a:r>
              <a:rPr lang="ru-RU" sz="1200" dirty="0" smtClean="0"/>
              <a:t>         в одну композицию трибуну и стелу.</a:t>
            </a:r>
          </a:p>
          <a:p>
            <a:pPr>
              <a:buNone/>
            </a:pPr>
            <a:r>
              <a:rPr lang="ru-RU" sz="1200" dirty="0" smtClean="0"/>
              <a:t>         В 1985 году памятник перенес реконструкцию – теперь он стал представлять собой устремленную ввысь стелу с горельефом (выпуклая скульптура, которая выступает над плоскостью фона) «Слава героям фронта и тыла». Автором нового обновленного  памятника стал Владимир Петрович  Поляков. Впоследствии поверхность стелы покрыли металлическими листами. В 2010 году во время очередной реконструкции площади мемориальный комплекс лишили трибуны.</a:t>
            </a:r>
          </a:p>
          <a:p>
            <a:pPr>
              <a:buFont typeface="Wingdings" pitchFamily="2" charset="2"/>
              <a:buChar char="v"/>
            </a:pPr>
            <a:r>
              <a:rPr lang="ru-RU" sz="1200" dirty="0" smtClean="0"/>
              <a:t> Сияя рубиновыми огнями, возвышается над площадью орден Победы. </a:t>
            </a:r>
            <a:r>
              <a:rPr lang="ru-RU" sz="1200" b="1" dirty="0" smtClean="0"/>
              <a:t>Арку «Орден Победы»,</a:t>
            </a:r>
            <a:r>
              <a:rPr lang="ru-RU" sz="1200" dirty="0" smtClean="0"/>
              <a:t> установленную в Волгодонске в год 40-летия Победы над фашизмом, спроектировал Т.Г. </a:t>
            </a:r>
            <a:r>
              <a:rPr lang="ru-RU" sz="1200" dirty="0" err="1" smtClean="0"/>
              <a:t>Ботяновский</a:t>
            </a:r>
            <a:r>
              <a:rPr lang="ru-RU" sz="1200" dirty="0" smtClean="0"/>
              <a:t>, бывший в то время главным городским архитектором. Торжественная арка была изготовлена на общественных началах коллективами «</a:t>
            </a:r>
            <a:r>
              <a:rPr lang="ru-RU" sz="1200" dirty="0" err="1" smtClean="0"/>
              <a:t>Атоммаша</a:t>
            </a:r>
            <a:r>
              <a:rPr lang="ru-RU" sz="1200" dirty="0" smtClean="0"/>
              <a:t>», химического и опытно-экспериментального завода, лесокомбината и УС «</a:t>
            </a:r>
            <a:r>
              <a:rPr lang="ru-RU" sz="1200" dirty="0" err="1" smtClean="0"/>
              <a:t>Гражданстрой</a:t>
            </a:r>
            <a:r>
              <a:rPr lang="ru-RU" sz="1200" dirty="0" smtClean="0"/>
              <a:t>». </a:t>
            </a:r>
          </a:p>
          <a:p>
            <a:pPr>
              <a:buFont typeface="Wingdings" pitchFamily="2" charset="2"/>
              <a:buChar char="v"/>
            </a:pPr>
            <a:r>
              <a:rPr lang="ru-RU" sz="1200" dirty="0" smtClean="0"/>
              <a:t>Тогда </a:t>
            </a:r>
            <a:r>
              <a:rPr lang="ru-RU" sz="1200" dirty="0" smtClean="0"/>
              <a:t>же, в 1985 году, была завершена реконструкция парка Победы. В центре парка взметнулся ввысь фонтан со скульптурной  композицией, изображающей воинов-победителей. В центре фонтана </a:t>
            </a:r>
            <a:r>
              <a:rPr lang="ru-RU" sz="1200" b="1" dirty="0" smtClean="0"/>
              <a:t>«Победа»</a:t>
            </a:r>
            <a:r>
              <a:rPr lang="ru-RU" sz="1200" dirty="0" smtClean="0"/>
              <a:t>, имеющего очертания большой звезды, на пьедестале находятся стальные фигуры двух солдат, попирающих ногами обломки свастики и высоко взметнувших знамя Победы. </a:t>
            </a:r>
          </a:p>
          <a:p>
            <a:pPr>
              <a:buFont typeface="Wingdings" pitchFamily="2" charset="2"/>
              <a:buChar char="v"/>
            </a:pPr>
            <a:endParaRPr lang="ru-RU" sz="1200" dirty="0" smtClean="0"/>
          </a:p>
          <a:p>
            <a:pPr>
              <a:buNone/>
            </a:pPr>
            <a:r>
              <a:rPr lang="ru-RU" sz="1200" dirty="0" smtClean="0"/>
              <a:t>  </a:t>
            </a:r>
          </a:p>
          <a:p>
            <a:pPr>
              <a:buNone/>
            </a:pPr>
            <a:r>
              <a:rPr lang="ru-RU" sz="1200" dirty="0" smtClean="0"/>
              <a:t> </a:t>
            </a:r>
            <a:endParaRPr lang="ru-RU" sz="1200" dirty="0"/>
          </a:p>
        </p:txBody>
      </p:sp>
      <p:pic>
        <p:nvPicPr>
          <p:cNvPr id="4" name="Рисунок 3" descr="Обелиск. Площадь Победы">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44208" y="1268760"/>
            <a:ext cx="2016224" cy="1584176"/>
          </a:xfrm>
          <a:prstGeom prst="rect">
            <a:avLst/>
          </a:prstGeom>
          <a:noFill/>
          <a:ln>
            <a:noFill/>
          </a:ln>
        </p:spPr>
      </p:pic>
      <p:pic>
        <p:nvPicPr>
          <p:cNvPr id="5" name="Рисунок 4" descr="Арка ">
            <a:hlinkClick r:id="rId5"/>
          </p:cNvPr>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55618" y="3573016"/>
            <a:ext cx="1932806" cy="1210816"/>
          </a:xfrm>
          <a:prstGeom prst="rect">
            <a:avLst/>
          </a:prstGeom>
          <a:noFill/>
          <a:ln>
            <a:noFill/>
          </a:ln>
        </p:spPr>
      </p:pic>
      <p:pic>
        <p:nvPicPr>
          <p:cNvPr id="6" name="Рисунок 5" descr="http://vdonlib.ru/photos/p_653.jpg">
            <a:hlinkClick r:id="rId7"/>
          </p:cNvPr>
          <p:cNvPicPr/>
          <p:nvPr/>
        </p:nvPicPr>
        <p:blipFill>
          <a:blip r:embed="rId8"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55618" y="5013176"/>
            <a:ext cx="1932806" cy="12961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Памятники площади и парка Победы </a:t>
            </a:r>
            <a:endParaRPr lang="ru-RU" sz="1600" dirty="0"/>
          </a:p>
        </p:txBody>
      </p:sp>
      <p:sp>
        <p:nvSpPr>
          <p:cNvPr id="3" name="Содержимое 2"/>
          <p:cNvSpPr>
            <a:spLocks noGrp="1"/>
          </p:cNvSpPr>
          <p:nvPr>
            <p:ph idx="1"/>
          </p:nvPr>
        </p:nvSpPr>
        <p:spPr>
          <a:xfrm>
            <a:off x="179512" y="1196752"/>
            <a:ext cx="5328592" cy="5328592"/>
          </a:xfrm>
        </p:spPr>
        <p:txBody>
          <a:bodyPr>
            <a:noAutofit/>
          </a:bodyPr>
          <a:lstStyle/>
          <a:p>
            <a:pPr>
              <a:buFont typeface="Wingdings" pitchFamily="2" charset="2"/>
              <a:buChar char="v"/>
            </a:pPr>
            <a:endParaRPr lang="ru-RU" sz="1200" i="1" dirty="0" smtClean="0"/>
          </a:p>
          <a:p>
            <a:pPr>
              <a:buFont typeface="Wingdings" pitchFamily="2" charset="2"/>
              <a:buChar char="v"/>
            </a:pPr>
            <a:endParaRPr lang="ru-RU" sz="1200" i="1" dirty="0" smtClean="0"/>
          </a:p>
        </p:txBody>
      </p:sp>
      <p:sp>
        <p:nvSpPr>
          <p:cNvPr id="6" name="Содержимое 2"/>
          <p:cNvSpPr txBox="1">
            <a:spLocks/>
          </p:cNvSpPr>
          <p:nvPr/>
        </p:nvSpPr>
        <p:spPr>
          <a:xfrm>
            <a:off x="323528" y="1052736"/>
            <a:ext cx="5760640" cy="5328592"/>
          </a:xfrm>
          <a:prstGeom prst="rect">
            <a:avLst/>
          </a:prstGeom>
        </p:spPr>
        <p:txBody>
          <a:bodyPr vert="horz">
            <a:noAutofit/>
          </a:bodyPr>
          <a:lstStyle/>
          <a:p>
            <a:endParaRPr lang="ru-RU" sz="1200" dirty="0" smtClean="0"/>
          </a:p>
          <a:p>
            <a:r>
              <a:rPr lang="ru-RU" sz="1200" dirty="0" smtClean="0"/>
              <a:t>Композицию подарил городу В.П. Поляков. Фонтан «Победа» находится в центре парка. Василий Поляков вместе с архитектором Тарасом Григорьевичем </a:t>
            </a:r>
            <a:r>
              <a:rPr lang="ru-RU" sz="1200" dirty="0" err="1" smtClean="0"/>
              <a:t>Ботяновским</a:t>
            </a:r>
            <a:r>
              <a:rPr lang="ru-RU" sz="1200" dirty="0" smtClean="0"/>
              <a:t> рассматривали парк как единую пространственную среду. </a:t>
            </a:r>
          </a:p>
          <a:p>
            <a:r>
              <a:rPr lang="ru-RU" sz="1200" dirty="0" smtClean="0"/>
              <a:t>Отсюда и возникло решение сделать смысловым центром парка фонтан «Победа», расположенный на пересечении двух центральных аллей</a:t>
            </a:r>
          </a:p>
          <a:p>
            <a:r>
              <a:rPr lang="ru-RU" sz="1200" dirty="0" smtClean="0"/>
              <a:t>(«Аллея Воинской Славы» и «Аллея материнской славы»).</a:t>
            </a:r>
          </a:p>
          <a:p>
            <a:r>
              <a:rPr lang="ru-RU" sz="1200" dirty="0" smtClean="0"/>
              <a:t> </a:t>
            </a:r>
          </a:p>
          <a:p>
            <a:r>
              <a:rPr lang="ru-RU" sz="1200" dirty="0" smtClean="0"/>
              <a:t>22 апреля 1985 года – в день коммунистического субботника – в парке Победы был заложен «Сад Памяти». Каждое дерево в нем посажено матерями, женами, детьми тех, кто не вернулся с войны. У входа плита – камень с надписью: «Памяти павших будьте достойны». На ней серебрится вечный как сама память, лавровый венок. Рядом – Поляна звезд Городов-Героев, которую спроектировал </a:t>
            </a:r>
            <a:r>
              <a:rPr lang="ru-RU" sz="1200" dirty="0" err="1" smtClean="0"/>
              <a:t>Т.Г.Ботяновский</a:t>
            </a:r>
            <a:r>
              <a:rPr lang="ru-RU" sz="1200" dirty="0" smtClean="0"/>
              <a:t>. Идея мемориала проста: стоя на смотровой площадке, вы видите всю европейскую часть СССР. На каждом массивном камне у самой земли название города. Москва, Ленинград, Волгоград, Севастополь… Сверху на плите серебрятся большие пятиконечные звезды.</a:t>
            </a:r>
          </a:p>
          <a:p>
            <a:pPr>
              <a:buFont typeface="Wingdings" pitchFamily="2" charset="2"/>
              <a:buChar char="v"/>
            </a:pPr>
            <a:endParaRPr lang="ru-RU" sz="1200" dirty="0" smtClean="0"/>
          </a:p>
          <a:p>
            <a:r>
              <a:rPr lang="ru-RU" sz="1200" dirty="0" smtClean="0"/>
              <a:t>Фонтан «Победы» в парке и стела Победы на площади являются объектами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p>
          <a:p>
            <a:endParaRPr lang="ru-RU" sz="1200" dirty="0" smtClean="0"/>
          </a:p>
          <a:p>
            <a:r>
              <a:rPr lang="ru-RU" sz="1200" b="1" dirty="0" smtClean="0"/>
              <a:t> </a:t>
            </a:r>
            <a:r>
              <a:rPr lang="ru-RU" sz="1200" dirty="0" smtClean="0"/>
              <a:t> </a:t>
            </a:r>
          </a:p>
          <a:p>
            <a:r>
              <a:rPr lang="ru-RU" sz="1200" dirty="0" smtClean="0"/>
              <a:t> </a:t>
            </a:r>
          </a:p>
          <a:p>
            <a:r>
              <a:rPr lang="ru-RU" sz="1200" dirty="0" smtClean="0"/>
              <a:t> </a:t>
            </a:r>
          </a:p>
          <a:p>
            <a:r>
              <a:rPr lang="ru-RU" sz="1200" dirty="0" smtClean="0"/>
              <a:t> </a:t>
            </a:r>
          </a:p>
          <a:p>
            <a:r>
              <a:rPr lang="ru-RU" sz="1200" dirty="0" smtClean="0"/>
              <a:t> </a:t>
            </a:r>
          </a:p>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endParaRPr kumimoji="0" lang="ru-RU" sz="1200" b="0" i="1" u="none" strike="noStrike" kern="1200" cap="none" spc="0" normalizeH="0" baseline="0" noProof="0" dirty="0" smtClean="0">
              <a:ln>
                <a:noFill/>
              </a:ln>
              <a:solidFill>
                <a:schemeClr val="tx2"/>
              </a:solidFill>
              <a:effectLst/>
              <a:uLnTx/>
              <a:uFillTx/>
              <a:latin typeface="+mn-lt"/>
              <a:ea typeface="+mn-ea"/>
              <a:cs typeface="+mn-cs"/>
            </a:endParaRPr>
          </a:p>
        </p:txBody>
      </p:sp>
      <p:pic>
        <p:nvPicPr>
          <p:cNvPr id="7" name="Рисунок 6" descr="Фонтан ">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72200" y="1124744"/>
            <a:ext cx="1872208" cy="1296144"/>
          </a:xfrm>
          <a:prstGeom prst="rect">
            <a:avLst/>
          </a:prstGeom>
          <a:noFill/>
          <a:ln>
            <a:noFill/>
          </a:ln>
        </p:spPr>
      </p:pic>
      <p:pic>
        <p:nvPicPr>
          <p:cNvPr id="8" name="Рисунок 7" descr="Поляна городов-героев. Парк Победы">
            <a:hlinkClick r:id="rId5"/>
          </p:cNvPr>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83610" y="2708920"/>
            <a:ext cx="1860798" cy="1512168"/>
          </a:xfrm>
          <a:prstGeom prst="rect">
            <a:avLst/>
          </a:prstGeom>
          <a:noFill/>
          <a:ln>
            <a:noFill/>
          </a:ln>
        </p:spPr>
      </p:pic>
      <p:pic>
        <p:nvPicPr>
          <p:cNvPr id="9" name="Рисунок 8" descr="Вход в сад памяти. Парк Победы">
            <a:hlinkClick r:id="rId7"/>
          </p:cNvPr>
          <p:cNvPicPr/>
          <p:nvPr/>
        </p:nvPicPr>
        <p:blipFill>
          <a:blip r:embed="rId8"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72200" y="4509120"/>
            <a:ext cx="1944216" cy="1498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ЮРИЮ ГАГАРИНУ</a:t>
            </a:r>
            <a:endParaRPr lang="ru-RU" sz="1600" dirty="0"/>
          </a:p>
        </p:txBody>
      </p:sp>
      <p:sp>
        <p:nvSpPr>
          <p:cNvPr id="3" name="Содержимое 2"/>
          <p:cNvSpPr>
            <a:spLocks noGrp="1"/>
          </p:cNvSpPr>
          <p:nvPr>
            <p:ph idx="1"/>
          </p:nvPr>
        </p:nvSpPr>
        <p:spPr>
          <a:xfrm>
            <a:off x="179512" y="836712"/>
            <a:ext cx="6840760" cy="5328592"/>
          </a:xfrm>
        </p:spPr>
        <p:txBody>
          <a:bodyPr>
            <a:noAutofit/>
          </a:bodyPr>
          <a:lstStyle/>
          <a:p>
            <a:pPr fontAlgn="base">
              <a:buNone/>
            </a:pPr>
            <a:r>
              <a:rPr lang="ru-RU" sz="1200" dirty="0" smtClean="0"/>
              <a:t>         </a:t>
            </a:r>
          </a:p>
          <a:p>
            <a:pPr fontAlgn="base">
              <a:buNone/>
            </a:pPr>
            <a:r>
              <a:rPr lang="ru-RU" sz="1200" i="1" dirty="0" smtClean="0"/>
              <a:t> </a:t>
            </a:r>
            <a:r>
              <a:rPr lang="ru-RU" sz="1200" i="1" dirty="0" smtClean="0"/>
              <a:t>       Волгодонск</a:t>
            </a:r>
            <a:r>
              <a:rPr lang="ru-RU" sz="1200" i="1" dirty="0" smtClean="0"/>
              <a:t>, Ростовская </a:t>
            </a:r>
            <a:r>
              <a:rPr lang="ru-RU" sz="1200" i="1" dirty="0" smtClean="0"/>
              <a:t>область 47.52228</a:t>
            </a:r>
            <a:r>
              <a:rPr lang="ru-RU" sz="1200" i="1" dirty="0" smtClean="0"/>
              <a:t>° 42.146664°</a:t>
            </a:r>
          </a:p>
          <a:p>
            <a:pPr>
              <a:buFont typeface="Wingdings" pitchFamily="2" charset="2"/>
              <a:buChar char="v"/>
            </a:pPr>
            <a:r>
              <a:rPr lang="ru-RU" sz="1200" dirty="0" smtClean="0"/>
              <a:t>Дата:12апреля </a:t>
            </a:r>
            <a:r>
              <a:rPr lang="ru-RU" sz="1200" dirty="0" smtClean="0"/>
              <a:t>1972г.</a:t>
            </a:r>
            <a:br>
              <a:rPr lang="ru-RU" sz="1200" dirty="0" smtClean="0"/>
            </a:br>
            <a:r>
              <a:rPr lang="ru-RU" sz="1200" dirty="0" smtClean="0"/>
              <a:t>Автор: П.И .Кочетков</a:t>
            </a:r>
            <a:br>
              <a:rPr lang="ru-RU" sz="1200" dirty="0" smtClean="0"/>
            </a:br>
            <a:r>
              <a:rPr lang="ru-RU" sz="1200" dirty="0" smtClean="0"/>
              <a:t>Место нахождение: пл. Гагарина</a:t>
            </a:r>
          </a:p>
          <a:p>
            <a:pPr>
              <a:buFont typeface="Wingdings" pitchFamily="2" charset="2"/>
              <a:buChar char="v"/>
            </a:pPr>
            <a:r>
              <a:rPr lang="ru-RU" sz="1200" dirty="0" smtClean="0"/>
              <a:t>Юрий Алексеевич Гагарин (9 марта 1934 - 27 марта 1968) - лётчик-космонавт СССР, Герой Советского Союза, полковник, первый человек, совершивший полёт в космическое пространство. Его имя известно во всем мире. На картах многих городов России в 60-70-е годы появились памятники известному первооткрывателю космоса, улицы, площади и парки его имени. Имя Юрия Гагарина теперь носит город </a:t>
            </a:r>
            <a:r>
              <a:rPr lang="ru-RU" sz="1200" dirty="0" err="1" smtClean="0"/>
              <a:t>Гжатск</a:t>
            </a:r>
            <a:r>
              <a:rPr lang="ru-RU" sz="1200" dirty="0" smtClean="0"/>
              <a:t>. Памятники Гагарину есть в Москве и Саратове, Ростове-на-Дону и Иркутске.</a:t>
            </a:r>
          </a:p>
          <a:p>
            <a:pPr>
              <a:buFont typeface="Wingdings" pitchFamily="2" charset="2"/>
              <a:buChar char="v"/>
            </a:pPr>
            <a:r>
              <a:rPr lang="ru-RU" sz="1200" dirty="0" smtClean="0"/>
              <a:t>В нашем городе есть площадь имени Гагарина с бюстом космонавта. Есть еще и улица имени первого космонавта Земли, которая в новом городе уходит вверх от </a:t>
            </a:r>
            <a:r>
              <a:rPr lang="ru-RU" sz="1200" dirty="0" err="1" smtClean="0"/>
              <a:t>Сухо-Соленовского</a:t>
            </a:r>
            <a:r>
              <a:rPr lang="ru-RU" sz="1200" dirty="0" smtClean="0"/>
              <a:t> залива и тянется на восток.</a:t>
            </a:r>
          </a:p>
          <a:p>
            <a:pPr>
              <a:buFont typeface="Wingdings" pitchFamily="2" charset="2"/>
              <a:buChar char="v"/>
            </a:pPr>
            <a:r>
              <a:rPr lang="ru-RU" sz="1200" dirty="0" smtClean="0"/>
              <a:t>12 апреля 1972 года в г. Волгодонске на небольшой площади у кинотеатра «Восток» взметнулась ввысь белая стела с бюстом первого космонавта Юрия Гагарина – высотой в 2,5 натуральной величины, выполненная из цельного камня членом Союза художников РФ скульптором Павлом Кочетковым.</a:t>
            </a:r>
          </a:p>
          <a:p>
            <a:pPr>
              <a:buFont typeface="Wingdings" pitchFamily="2" charset="2"/>
              <a:buChar char="v"/>
            </a:pPr>
            <a:r>
              <a:rPr lang="ru-RU" sz="1200" dirty="0" smtClean="0"/>
              <a:t>Почетное право открыть памятник было предоставлено Герою Советского Союза вице-адмиралу Г. Н. </a:t>
            </a:r>
            <a:r>
              <a:rPr lang="ru-RU" sz="1200" dirty="0" err="1" smtClean="0"/>
              <a:t>Холостякову</a:t>
            </a:r>
            <a:r>
              <a:rPr lang="ru-RU" sz="1200" dirty="0" smtClean="0"/>
              <a:t>, мастеру спорта СССР и абсолютной чемпионке РСФСР по планерному спорту 1970 года Н. Копытиной, старосте авиамодельного кружка школы № 7, инструктору по авиамоделизму Геннадию Никитенко, председателю совета дружины имени Гагарина школы-интерната № 2 Любе Сушко.</a:t>
            </a:r>
          </a:p>
          <a:p>
            <a:pPr>
              <a:buFont typeface="Wingdings" pitchFamily="2" charset="2"/>
              <a:buChar char="v"/>
            </a:pPr>
            <a:r>
              <a:rPr lang="ru-RU" sz="1200" dirty="0" err="1" smtClean="0"/>
              <a:t>Волгодонцы</a:t>
            </a:r>
            <a:r>
              <a:rPr lang="ru-RU" sz="1200" dirty="0" smtClean="0"/>
              <a:t> и поныне помнят о подвиге Юрия Гагарина. 12 апреля, в день космонавтики у памятника всегда – живые цветы.</a:t>
            </a:r>
          </a:p>
          <a:p>
            <a:pPr>
              <a:buFont typeface="Wingdings" pitchFamily="2" charset="2"/>
              <a:buChar char="v"/>
            </a:pPr>
            <a:r>
              <a:rPr lang="ru-RU" sz="1200" dirty="0" smtClean="0"/>
              <a:t>Памятник Ю.А. Гагарину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9" name="Рисунок 8" descr="http://vdonlib.ru/photos/p_447.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92280" y="1498104"/>
            <a:ext cx="1728192" cy="1354832"/>
          </a:xfrm>
          <a:prstGeom prst="rect">
            <a:avLst/>
          </a:prstGeom>
          <a:noFill/>
          <a:ln>
            <a:noFill/>
          </a:ln>
        </p:spPr>
      </p:pic>
      <p:pic>
        <p:nvPicPr>
          <p:cNvPr id="11" name="Рисунок 10" descr="http://vdonlib.ru/photos/p_446.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64288" y="3010272"/>
            <a:ext cx="1752278" cy="13548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В.С. </a:t>
            </a:r>
            <a:r>
              <a:rPr lang="ru-RU" sz="1600" b="1" dirty="0" err="1" smtClean="0"/>
              <a:t>Лецко</a:t>
            </a:r>
            <a:r>
              <a:rPr lang="ru-RU" sz="1600" b="1" dirty="0" smtClean="0"/>
              <a:t>.</a:t>
            </a:r>
            <a:endParaRPr lang="ru-RU" sz="1600" dirty="0"/>
          </a:p>
        </p:txBody>
      </p:sp>
      <p:sp>
        <p:nvSpPr>
          <p:cNvPr id="3" name="Содержимое 2"/>
          <p:cNvSpPr>
            <a:spLocks noGrp="1"/>
          </p:cNvSpPr>
          <p:nvPr>
            <p:ph idx="1"/>
          </p:nvPr>
        </p:nvSpPr>
        <p:spPr>
          <a:xfrm>
            <a:off x="179512" y="836712"/>
            <a:ext cx="6840760" cy="5328592"/>
          </a:xfrm>
        </p:spPr>
        <p:txBody>
          <a:bodyPr>
            <a:noAutofit/>
          </a:bodyPr>
          <a:lstStyle/>
          <a:p>
            <a:pPr>
              <a:buFont typeface="Wingdings" pitchFamily="2" charset="2"/>
              <a:buChar char="v"/>
            </a:pPr>
            <a:endParaRPr lang="ru-RU" sz="1200" i="1" dirty="0" smtClean="0"/>
          </a:p>
          <a:p>
            <a:pPr fontAlgn="base">
              <a:buNone/>
            </a:pPr>
            <a:r>
              <a:rPr lang="ru-RU" sz="1200" i="1" dirty="0" smtClean="0"/>
              <a:t>         Волгодонск</a:t>
            </a:r>
            <a:r>
              <a:rPr lang="ru-RU" sz="1200" i="1" dirty="0" smtClean="0"/>
              <a:t>, Ростовская </a:t>
            </a:r>
            <a:r>
              <a:rPr lang="ru-RU" sz="1200" i="1" dirty="0" smtClean="0"/>
              <a:t>область 47.526996</a:t>
            </a:r>
            <a:r>
              <a:rPr lang="ru-RU" sz="1200" i="1" dirty="0" smtClean="0"/>
              <a:t>° 42.138595°</a:t>
            </a:r>
          </a:p>
          <a:p>
            <a:pPr>
              <a:buFont typeface="Wingdings" pitchFamily="2" charset="2"/>
              <a:buChar char="v"/>
            </a:pPr>
            <a:r>
              <a:rPr lang="ru-RU" sz="1200" i="1" dirty="0" smtClean="0"/>
              <a:t>Дата</a:t>
            </a:r>
            <a:r>
              <a:rPr lang="ru-RU" sz="1200" i="1" dirty="0" smtClean="0"/>
              <a:t>:</a:t>
            </a:r>
            <a:r>
              <a:rPr lang="ru-RU" sz="1200" dirty="0" smtClean="0"/>
              <a:t> 28 [29] октября 1979 года</a:t>
            </a:r>
          </a:p>
          <a:p>
            <a:pPr>
              <a:buNone/>
            </a:pPr>
            <a:r>
              <a:rPr lang="ru-RU" sz="1200" i="1" dirty="0" smtClean="0"/>
              <a:t>          Автор:</a:t>
            </a:r>
            <a:r>
              <a:rPr lang="ru-RU" sz="1200" dirty="0" smtClean="0"/>
              <a:t> В.П.Поляков</a:t>
            </a:r>
            <a:br>
              <a:rPr lang="ru-RU" sz="1200" dirty="0" smtClean="0"/>
            </a:br>
            <a:r>
              <a:rPr lang="ru-RU" sz="1200" i="1" dirty="0" smtClean="0"/>
              <a:t>Место нахождение:</a:t>
            </a:r>
            <a:r>
              <a:rPr lang="ru-RU" sz="1200" dirty="0" smtClean="0"/>
              <a:t> сквер «Юность», ул. Ленина, 2</a:t>
            </a:r>
          </a:p>
          <a:p>
            <a:pPr>
              <a:buFont typeface="Wingdings" pitchFamily="2" charset="2"/>
              <a:buChar char="v"/>
            </a:pPr>
            <a:r>
              <a:rPr lang="ru-RU" sz="1200" dirty="0" smtClean="0"/>
              <a:t>Виктор Самуилович </a:t>
            </a:r>
            <a:r>
              <a:rPr lang="ru-RU" sz="1200" dirty="0" err="1" smtClean="0"/>
              <a:t>Лецко</a:t>
            </a:r>
            <a:r>
              <a:rPr lang="ru-RU" sz="1200" dirty="0" smtClean="0"/>
              <a:t> родился на Алтае 5 июля 1951 года. В 1972 году был зачислен в сборную команду СССР по самолетному спорту. Стал самым молодым из всех абсолютных чемпионов мира по высшему пилотажу. Виктор </a:t>
            </a:r>
            <a:r>
              <a:rPr lang="ru-RU" sz="1200" dirty="0" err="1" smtClean="0"/>
              <a:t>Лецко</a:t>
            </a:r>
            <a:r>
              <a:rPr lang="ru-RU" sz="1200" dirty="0" smtClean="0"/>
              <a:t> – Заслуженный мастер спорта СССР, кавалер ордена Трудового Красного Знамени. Последние годы Виктор </a:t>
            </a:r>
            <a:r>
              <a:rPr lang="ru-RU" sz="1200" dirty="0" err="1" smtClean="0"/>
              <a:t>Лецко</a:t>
            </a:r>
            <a:r>
              <a:rPr lang="ru-RU" sz="1200" dirty="0" smtClean="0"/>
              <a:t> жил в Волгодонске, работал летчиком-инструктором </a:t>
            </a:r>
            <a:r>
              <a:rPr lang="ru-RU" sz="1200" dirty="0" err="1" smtClean="0"/>
              <a:t>Волгодонского</a:t>
            </a:r>
            <a:r>
              <a:rPr lang="ru-RU" sz="1200" dirty="0" smtClean="0"/>
              <a:t> аэроклуба. 13 августа 1978 года трагически погиб во время тренировочного полета над городом Кимры. Хоронили летчика с почестями в Волгодонске, в парке «Юность». Впоследствии по просьбе вдовы </a:t>
            </a:r>
            <a:r>
              <a:rPr lang="ru-RU" sz="1200" dirty="0" err="1" smtClean="0"/>
              <a:t>Лецко</a:t>
            </a:r>
            <a:r>
              <a:rPr lang="ru-RU" sz="1200" dirty="0" smtClean="0"/>
              <a:t> летчика перезахоронили на городском кладбище.</a:t>
            </a:r>
          </a:p>
          <a:p>
            <a:pPr>
              <a:buNone/>
            </a:pPr>
            <a:r>
              <a:rPr lang="ru-RU" sz="1200" dirty="0" smtClean="0"/>
              <a:t> </a:t>
            </a:r>
          </a:p>
          <a:p>
            <a:pPr>
              <a:buFont typeface="Wingdings" pitchFamily="2" charset="2"/>
              <a:buChar char="v"/>
            </a:pPr>
            <a:r>
              <a:rPr lang="ru-RU" sz="1200" dirty="0" smtClean="0"/>
              <a:t>Осенью 1979 года в центре парка культуры и отдыха «Юность» был воздвигнут памятник в виде сложенных крыльев спортивного самолёта ЯК-50, а на его фоне – барельеф молодого лётчика в шлеме, с мягко вылепленными чертами лица, умными, немного печальными глазами, волевым подбородком. Памятник, созданный скульптором Василием Поляковым, оставляет в душе образ Икара, образ влюбленного в небо человека, образ летчика.</a:t>
            </a:r>
          </a:p>
          <a:p>
            <a:pPr>
              <a:buNone/>
            </a:pPr>
            <a:r>
              <a:rPr lang="ru-RU" sz="1200" dirty="0" smtClean="0"/>
              <a:t> </a:t>
            </a:r>
          </a:p>
          <a:p>
            <a:pPr>
              <a:buFont typeface="Wingdings" pitchFamily="2" charset="2"/>
              <a:buChar char="v"/>
            </a:pPr>
            <a:r>
              <a:rPr lang="ru-RU" sz="1200" dirty="0" smtClean="0"/>
              <a:t>Примечательно, что изначально скульптурное изображение В.С. </a:t>
            </a:r>
            <a:r>
              <a:rPr lang="ru-RU" sz="1200" dirty="0" err="1" smtClean="0"/>
              <a:t>Лецко</a:t>
            </a:r>
            <a:r>
              <a:rPr lang="ru-RU" sz="1200" dirty="0" smtClean="0"/>
              <a:t> было гипсовым и комсомольцы Волгодонска отчисляли средства со своей заработной платы для того, чтобы была возможность увековечить известного летчика в бронзе.</a:t>
            </a:r>
          </a:p>
          <a:p>
            <a:pPr>
              <a:buFont typeface="Wingdings" pitchFamily="2" charset="2"/>
              <a:buChar char="v"/>
            </a:pPr>
            <a:endParaRPr lang="ru-RU" sz="1200" dirty="0" smtClean="0"/>
          </a:p>
          <a:p>
            <a:pPr>
              <a:buFont typeface="Wingdings" pitchFamily="2" charset="2"/>
              <a:buChar char="v"/>
            </a:pPr>
            <a:r>
              <a:rPr lang="ru-RU" sz="1200" dirty="0" smtClean="0"/>
              <a:t>Памятник В.С. </a:t>
            </a:r>
            <a:r>
              <a:rPr lang="ru-RU" sz="1200" dirty="0" err="1" smtClean="0"/>
              <a:t>Лецко</a:t>
            </a:r>
            <a:r>
              <a:rPr lang="ru-RU" sz="1200" dirty="0" smtClean="0"/>
              <a:t>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p>
          <a:p>
            <a:pPr>
              <a:buFont typeface="Wingdings" pitchFamily="2" charset="2"/>
              <a:buChar char="v"/>
            </a:pPr>
            <a:endParaRPr lang="ru-RU" sz="1200" dirty="0"/>
          </a:p>
        </p:txBody>
      </p:sp>
      <p:pic>
        <p:nvPicPr>
          <p:cNvPr id="6" name="Рисунок 5" descr="http://vdonlib.ru/photos/p_645.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378774" y="3080370"/>
            <a:ext cx="1009650" cy="1428750"/>
          </a:xfrm>
          <a:prstGeom prst="rect">
            <a:avLst/>
          </a:prstGeom>
          <a:noFill/>
          <a:ln>
            <a:noFill/>
          </a:ln>
        </p:spPr>
      </p:pic>
      <p:pic>
        <p:nvPicPr>
          <p:cNvPr id="7" name="Рисунок 6" descr="http://vdonlib.ru/photos/p_644.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321624" y="1268760"/>
            <a:ext cx="1066800" cy="142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М.Ю.Лермонтову</a:t>
            </a:r>
            <a:endParaRPr lang="ru-RU" sz="1600" dirty="0"/>
          </a:p>
        </p:txBody>
      </p:sp>
      <p:sp>
        <p:nvSpPr>
          <p:cNvPr id="3" name="Содержимое 2"/>
          <p:cNvSpPr>
            <a:spLocks noGrp="1"/>
          </p:cNvSpPr>
          <p:nvPr>
            <p:ph idx="1"/>
          </p:nvPr>
        </p:nvSpPr>
        <p:spPr>
          <a:xfrm>
            <a:off x="179512" y="1196752"/>
            <a:ext cx="6840760" cy="5328592"/>
          </a:xfrm>
        </p:spPr>
        <p:txBody>
          <a:bodyPr>
            <a:noAutofit/>
          </a:bodyPr>
          <a:lstStyle/>
          <a:p>
            <a:pPr fontAlgn="base">
              <a:buNone/>
            </a:pPr>
            <a:r>
              <a:rPr lang="ru-RU" sz="1200" dirty="0" smtClean="0"/>
              <a:t>          </a:t>
            </a:r>
            <a:r>
              <a:rPr lang="ru-RU" sz="1200" i="1" dirty="0" smtClean="0"/>
              <a:t>Волгодонск</a:t>
            </a:r>
            <a:r>
              <a:rPr lang="ru-RU" sz="1200" i="1" dirty="0" smtClean="0"/>
              <a:t>, Ростовская </a:t>
            </a:r>
            <a:r>
              <a:rPr lang="ru-RU" sz="1200" i="1" dirty="0" smtClean="0"/>
              <a:t>область 47.523896</a:t>
            </a:r>
            <a:r>
              <a:rPr lang="ru-RU" sz="1200" i="1" dirty="0" smtClean="0"/>
              <a:t>° 42.144797°</a:t>
            </a:r>
          </a:p>
          <a:p>
            <a:pPr>
              <a:buFont typeface="Wingdings" pitchFamily="2" charset="2"/>
              <a:buChar char="v"/>
            </a:pPr>
            <a:endParaRPr lang="ru-RU" sz="1200" dirty="0" smtClean="0"/>
          </a:p>
          <a:p>
            <a:pPr>
              <a:buFont typeface="Wingdings" pitchFamily="2" charset="2"/>
              <a:buChar char="v"/>
            </a:pPr>
            <a:r>
              <a:rPr lang="ru-RU" sz="1200" dirty="0" smtClean="0"/>
              <a:t>Дата</a:t>
            </a:r>
            <a:r>
              <a:rPr lang="ru-RU" sz="1200" dirty="0" smtClean="0"/>
              <a:t>: август 1980 год</a:t>
            </a:r>
          </a:p>
          <a:p>
            <a:pPr>
              <a:buNone/>
            </a:pPr>
            <a:r>
              <a:rPr lang="ru-RU" sz="1200" dirty="0" smtClean="0"/>
              <a:t>          Автор: В.П.Поляков</a:t>
            </a:r>
            <a:br>
              <a:rPr lang="ru-RU" sz="1200" dirty="0" smtClean="0"/>
            </a:br>
            <a:r>
              <a:rPr lang="ru-RU" sz="1200" dirty="0" smtClean="0"/>
              <a:t>Место нахождение: угол пер. Лермонтова и ул. Ленина</a:t>
            </a:r>
          </a:p>
          <a:p>
            <a:pPr>
              <a:buNone/>
            </a:pPr>
            <a:r>
              <a:rPr lang="ru-RU" sz="1200" dirty="0" smtClean="0"/>
              <a:t>  </a:t>
            </a:r>
          </a:p>
          <a:p>
            <a:pPr>
              <a:buFont typeface="Wingdings" pitchFamily="2" charset="2"/>
              <a:buChar char="v"/>
            </a:pPr>
            <a:r>
              <a:rPr lang="ru-RU" sz="1200" dirty="0" smtClean="0"/>
              <a:t>Жители Волгодонска высоко ценят творчество поэта и чтут его память. В 1980 году на перекрестке улицы Ленина и переулка Лермонтова был установлен памятник поэту. Бронзовый бюст отлит по проекту Василия Полякова, автора многих памятников Волгодонска. Скульптор изобразил поэта в военном сюртуке с эполетами. Все во внешнем облике, повороте головы, напряженном взгляде говорит о глубине и многогранности внутреннего мира гениального поэта.</a:t>
            </a:r>
          </a:p>
          <a:p>
            <a:pPr>
              <a:buFont typeface="Wingdings" pitchFamily="2" charset="2"/>
              <a:buChar char="v"/>
            </a:pPr>
            <a:endParaRPr lang="ru-RU" sz="1200" dirty="0" smtClean="0"/>
          </a:p>
          <a:p>
            <a:pPr>
              <a:buFont typeface="Wingdings" pitchFamily="2" charset="2"/>
              <a:buChar char="v"/>
            </a:pPr>
            <a:r>
              <a:rPr lang="ru-RU" sz="1200" dirty="0" smtClean="0"/>
              <a:t>Вокруг памятника высажены цветы, оборудованы места для отдыха. Здесь собирается молодёжь, школьники, литературное объединение устраивает чтения.</a:t>
            </a:r>
          </a:p>
          <a:p>
            <a:pPr>
              <a:buNone/>
            </a:pPr>
            <a:r>
              <a:rPr lang="ru-RU" sz="1200" dirty="0" smtClean="0"/>
              <a:t> </a:t>
            </a:r>
          </a:p>
          <a:p>
            <a:pPr>
              <a:buFont typeface="Wingdings" pitchFamily="2" charset="2"/>
              <a:buChar char="v"/>
            </a:pPr>
            <a:r>
              <a:rPr lang="ru-RU" sz="1200" dirty="0" smtClean="0"/>
              <a:t>Памятник М.Ю. Лермонтову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p>
          <a:p>
            <a:pPr>
              <a:buNone/>
            </a:pPr>
            <a:endParaRPr lang="ru-RU" sz="1200" dirty="0"/>
          </a:p>
        </p:txBody>
      </p:sp>
      <p:pic>
        <p:nvPicPr>
          <p:cNvPr id="6" name="Рисунок 5" descr="http://vdonlib.ru/photos/p_746.jpg">
            <a:hlinkClick r:id="rId3"/>
          </p:cNvPr>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03690" y="1484784"/>
            <a:ext cx="1428750" cy="1066800"/>
          </a:xfrm>
          <a:prstGeom prst="rect">
            <a:avLst/>
          </a:prstGeom>
          <a:noFill/>
          <a:ln>
            <a:noFill/>
          </a:ln>
        </p:spPr>
      </p:pic>
      <p:pic>
        <p:nvPicPr>
          <p:cNvPr id="7" name="Рисунок 6" descr="http://vdonlib.ru/photos/p_745.jpg">
            <a:hlinkClick r:id="rId5"/>
          </p:cNvPr>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75698" y="3048000"/>
            <a:ext cx="1428750" cy="10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normAutofit/>
          </a:bodyPr>
          <a:lstStyle/>
          <a:p>
            <a:r>
              <a:rPr lang="ru-RU" sz="1600" b="1" dirty="0" smtClean="0"/>
              <a:t>Памятник «</a:t>
            </a:r>
            <a:r>
              <a:rPr lang="ru-RU" sz="1600" b="1" dirty="0" err="1" smtClean="0"/>
              <a:t>Корчагинский</a:t>
            </a:r>
            <a:r>
              <a:rPr lang="ru-RU" sz="1600" b="1" dirty="0" smtClean="0"/>
              <a:t> поход продолжается»</a:t>
            </a:r>
            <a:endParaRPr lang="ru-RU" sz="1600" dirty="0"/>
          </a:p>
        </p:txBody>
      </p:sp>
      <p:sp>
        <p:nvSpPr>
          <p:cNvPr id="3" name="Содержимое 2"/>
          <p:cNvSpPr>
            <a:spLocks noGrp="1"/>
          </p:cNvSpPr>
          <p:nvPr>
            <p:ph idx="1"/>
          </p:nvPr>
        </p:nvSpPr>
        <p:spPr>
          <a:xfrm>
            <a:off x="179512" y="980728"/>
            <a:ext cx="6192688" cy="5328592"/>
          </a:xfrm>
        </p:spPr>
        <p:txBody>
          <a:bodyPr>
            <a:noAutofit/>
          </a:bodyPr>
          <a:lstStyle/>
          <a:p>
            <a:pPr fontAlgn="base">
              <a:buNone/>
            </a:pPr>
            <a:r>
              <a:rPr lang="ru-RU" sz="1200" i="1" dirty="0" smtClean="0"/>
              <a:t>         Волгодонск</a:t>
            </a:r>
            <a:r>
              <a:rPr lang="ru-RU" sz="1200" i="1" dirty="0" smtClean="0"/>
              <a:t>, Ростовская </a:t>
            </a:r>
            <a:r>
              <a:rPr lang="ru-RU" sz="1200" i="1" dirty="0" smtClean="0"/>
              <a:t>область 47.517113</a:t>
            </a:r>
            <a:r>
              <a:rPr lang="ru-RU" sz="1200" i="1" dirty="0" smtClean="0"/>
              <a:t>° 42.197203</a:t>
            </a:r>
          </a:p>
          <a:p>
            <a:pPr>
              <a:buFont typeface="Wingdings" pitchFamily="2" charset="2"/>
              <a:buChar char="v"/>
            </a:pPr>
            <a:r>
              <a:rPr lang="ru-RU" sz="1200" dirty="0" smtClean="0"/>
              <a:t>Дата:29 </a:t>
            </a:r>
            <a:r>
              <a:rPr lang="ru-RU" sz="1200" dirty="0" smtClean="0"/>
              <a:t>октября 1981года</a:t>
            </a:r>
            <a:br>
              <a:rPr lang="ru-RU" sz="1200" dirty="0" smtClean="0"/>
            </a:br>
            <a:r>
              <a:rPr lang="ru-RU" sz="1200" dirty="0" err="1" smtClean="0"/>
              <a:t>Авторы:скульптор</a:t>
            </a:r>
            <a:r>
              <a:rPr lang="ru-RU" sz="1200" dirty="0" smtClean="0"/>
              <a:t> </a:t>
            </a:r>
            <a:r>
              <a:rPr lang="ru-RU" sz="1200" dirty="0" err="1" smtClean="0"/>
              <a:t>В.П.Поляков;архитекторА.Е.Фролов</a:t>
            </a:r>
            <a:r>
              <a:rPr lang="ru-RU" sz="1200" dirty="0" smtClean="0"/>
              <a:t/>
            </a:r>
            <a:br>
              <a:rPr lang="ru-RU" sz="1200" dirty="0" smtClean="0"/>
            </a:br>
            <a:r>
              <a:rPr lang="ru-RU" sz="1200" dirty="0" smtClean="0"/>
              <a:t>Место нахождение: пл. Комсомольская</a:t>
            </a:r>
          </a:p>
          <a:p>
            <a:pPr>
              <a:buNone/>
            </a:pPr>
            <a:r>
              <a:rPr lang="ru-RU" sz="1200" dirty="0" smtClean="0"/>
              <a:t> </a:t>
            </a:r>
          </a:p>
          <a:p>
            <a:pPr>
              <a:buFont typeface="Wingdings" pitchFamily="2" charset="2"/>
              <a:buChar char="v"/>
            </a:pPr>
            <a:r>
              <a:rPr lang="ru-RU" sz="1200" dirty="0" smtClean="0"/>
              <a:t>В начале 80-х на Комсомольской площади планировалось создание технологического бассейна для охлаждения воды кондиционеров кинотеатра. </a:t>
            </a:r>
          </a:p>
          <a:p>
            <a:pPr>
              <a:buNone/>
            </a:pPr>
            <a:r>
              <a:rPr lang="ru-RU" sz="1200" dirty="0" smtClean="0"/>
              <a:t>         К открытию кинотеатра скульптор В.П. Поляков с архитектором А.Е. Фроловым переоборудовали его в нарядный фонтан. Ближе к одной из его малых сторон, в центре двух приподнятых смотровых дорожек с круговой обзорной площадкой, на постаменте из природного камня возвышается 12-метровая скульптурная группа «</a:t>
            </a:r>
            <a:r>
              <a:rPr lang="ru-RU" sz="1200" dirty="0" err="1" smtClean="0"/>
              <a:t>Корчагинский</a:t>
            </a:r>
            <a:r>
              <a:rPr lang="ru-RU" sz="1200" dirty="0" smtClean="0"/>
              <a:t> поход продолжается».</a:t>
            </a:r>
          </a:p>
          <a:p>
            <a:pPr>
              <a:buFont typeface="Wingdings" pitchFamily="2" charset="2"/>
              <a:buChar char="v"/>
            </a:pPr>
            <a:r>
              <a:rPr lang="ru-RU" sz="1200" dirty="0" smtClean="0"/>
              <a:t/>
            </a:r>
            <a:br>
              <a:rPr lang="ru-RU" sz="1200" dirty="0" smtClean="0"/>
            </a:br>
            <a:r>
              <a:rPr lang="ru-RU" sz="1200" dirty="0" smtClean="0"/>
              <a:t>Обходя группу по кругу, зритель видит то корчагинца в буденовке, в длинной шинели, с киркой на плече; то электросварщика; то девушку-геодезистку. Скульптуры располагаются по спирали, всё выше и выше к центру. Венчает группу строитель с развевающимся знаменем в руках. На одной из граней постамента высечены названия комсомольских строек Советского Союза: «Комсомольск-на-Амуре», «</a:t>
            </a:r>
            <a:r>
              <a:rPr lang="ru-RU" sz="1200" dirty="0" err="1" smtClean="0"/>
              <a:t>ДнепроГЭС</a:t>
            </a:r>
            <a:r>
              <a:rPr lang="ru-RU" sz="1200" dirty="0" smtClean="0"/>
              <a:t>», «Магнитка», «</a:t>
            </a:r>
            <a:r>
              <a:rPr lang="ru-RU" sz="1200" dirty="0" err="1" smtClean="0"/>
              <a:t>Турксиб</a:t>
            </a:r>
            <a:r>
              <a:rPr lang="ru-RU" sz="1200" dirty="0" smtClean="0"/>
              <a:t>», «целина», «КАМАЗ», «</a:t>
            </a:r>
            <a:r>
              <a:rPr lang="ru-RU" sz="1200" dirty="0" err="1" smtClean="0"/>
              <a:t>Атоммаш</a:t>
            </a:r>
            <a:r>
              <a:rPr lang="ru-RU" sz="1200" dirty="0" smtClean="0"/>
              <a:t>», «БАМ».</a:t>
            </a:r>
          </a:p>
          <a:p>
            <a:pPr>
              <a:buNone/>
            </a:pPr>
            <a:r>
              <a:rPr lang="ru-RU" sz="1200" dirty="0" smtClean="0"/>
              <a:t> </a:t>
            </a:r>
          </a:p>
          <a:p>
            <a:pPr>
              <a:buFont typeface="Wingdings" pitchFamily="2" charset="2"/>
              <a:buChar char="v"/>
            </a:pPr>
            <a:r>
              <a:rPr lang="ru-RU" sz="1200" dirty="0" smtClean="0"/>
              <a:t>Композиция «</a:t>
            </a:r>
            <a:r>
              <a:rPr lang="ru-RU" sz="1200" dirty="0" err="1" smtClean="0"/>
              <a:t>Корчагинский</a:t>
            </a:r>
            <a:r>
              <a:rPr lang="ru-RU" sz="1200" dirty="0" smtClean="0"/>
              <a:t> поход продолжается» является объектом культурного наследия регионального значения в соответствии с решением Малого совета Ростовского областного совета народных депутатов № 301 от 18.11.1992 г.</a:t>
            </a:r>
            <a:endParaRPr lang="ru-RU" sz="1200" dirty="0"/>
          </a:p>
        </p:txBody>
      </p:sp>
      <p:pic>
        <p:nvPicPr>
          <p:cNvPr id="6" name="Рисунок 5" descr="http://vdonlib.ru/photos/p_742.jpg">
            <a:hlinkClick r:id="rId3"/>
          </p:cNvPr>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385520" y="5168602"/>
            <a:ext cx="1066800" cy="1428750"/>
          </a:xfrm>
          <a:prstGeom prst="rect">
            <a:avLst/>
          </a:prstGeom>
          <a:noFill/>
          <a:ln>
            <a:noFill/>
          </a:ln>
        </p:spPr>
      </p:pic>
      <p:pic>
        <p:nvPicPr>
          <p:cNvPr id="7" name="Рисунок 6" descr="http://vdonlib.ru/photos/p_741.jpg">
            <a:hlinkClick r:id="rId5"/>
          </p:cNvPr>
          <p:cNvPicPr/>
          <p:nvPr/>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57528" y="2564904"/>
            <a:ext cx="1066800" cy="1428750"/>
          </a:xfrm>
          <a:prstGeom prst="rect">
            <a:avLst/>
          </a:prstGeom>
          <a:noFill/>
          <a:ln>
            <a:noFill/>
          </a:ln>
        </p:spPr>
      </p:pic>
      <p:pic>
        <p:nvPicPr>
          <p:cNvPr id="8" name="Рисунок 7" descr="http://vdonlib.ru/photos/p_740.jpg">
            <a:hlinkClick r:id="rId7"/>
          </p:cNvPr>
          <p:cNvPicPr/>
          <p:nvPr/>
        </p:nvPicPr>
        <p:blipFill>
          <a:blip r:embed="rId8"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607746" y="4234408"/>
            <a:ext cx="1428750" cy="1066800"/>
          </a:xfrm>
          <a:prstGeom prst="rect">
            <a:avLst/>
          </a:prstGeom>
          <a:noFill/>
          <a:ln>
            <a:noFill/>
          </a:ln>
        </p:spPr>
      </p:pic>
      <p:pic>
        <p:nvPicPr>
          <p:cNvPr id="10" name="Рисунок 9" descr="http://vdonlib.ru/photos/p_739.jpg">
            <a:hlinkClick r:id="rId9"/>
          </p:cNvPr>
          <p:cNvPicPr/>
          <p:nvPr/>
        </p:nvPicPr>
        <p:blipFill>
          <a:blip r:embed="rId10"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743650" y="1124744"/>
            <a:ext cx="1428750" cy="10668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658</TotalTime>
  <Words>522</Words>
  <Application>Microsoft Office PowerPoint</Application>
  <PresentationFormat>Экран (4:3)</PresentationFormat>
  <Paragraphs>355</Paragraphs>
  <Slides>28</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Памятники города Волгодонска. </vt:lpstr>
      <vt:lpstr>Памятник «Речник и рабочий» </vt:lpstr>
      <vt:lpstr>Памятник В. И. Ленину </vt:lpstr>
      <vt:lpstr>Памятники площади и парка Победы </vt:lpstr>
      <vt:lpstr>Памятники площади и парка Победы </vt:lpstr>
      <vt:lpstr>Памятник ЮРИЮ ГАГАРИНУ</vt:lpstr>
      <vt:lpstr>Памятник  В.С. Лецко.</vt:lpstr>
      <vt:lpstr>Памятник М.Ю.Лермонтову</vt:lpstr>
      <vt:lpstr>Памятник «Корчагинский поход продолжается»</vt:lpstr>
      <vt:lpstr>Памятник, площадь и переулок имени Ф. Э. Дзержинского </vt:lpstr>
      <vt:lpstr>Памятник И. В. Курчатова</vt:lpstr>
      <vt:lpstr>Скульптурная композиция «Мирный атом» </vt:lpstr>
      <vt:lpstr>Памятник А.С.Пушкину </vt:lpstr>
      <vt:lpstr>Памятный знак Первому дому Нового города</vt:lpstr>
      <vt:lpstr>Памятник писателю М.горькому</vt:lpstr>
      <vt:lpstr>Скульптурная композиция «Любовь»  </vt:lpstr>
      <vt:lpstr>Памятник Б. М. Думенко </vt:lpstr>
      <vt:lpstr>Памятник и улица Маршала Кошевого</vt:lpstr>
      <vt:lpstr>Волгодонцам, погибшим за Отечество - памятник-ротонда.</vt:lpstr>
      <vt:lpstr>Мемориал памяти жертв террористического акта 16 сентября 1999 года </vt:lpstr>
      <vt:lpstr>Памятник С. Г. Молодову </vt:lpstr>
      <vt:lpstr>Памятник М. И. Платову </vt:lpstr>
      <vt:lpstr>Стела, посвященная памяти милиционеров, отдавших жизнь при выполнении служебного долга перед Родиной</vt:lpstr>
      <vt:lpstr>Памятник Якову Петровичу Бакланову и Курган казачьей славы </vt:lpstr>
      <vt:lpstr>Памятник Ф.Ф.Ушакову </vt:lpstr>
      <vt:lpstr>БЮСТ М. В. Ревенко</vt:lpstr>
      <vt:lpstr>Памятник «Святые благоверные Петр и Феврония» </vt:lpstr>
      <vt:lpstr>БЮСТ императору Николаю II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dc:title>
  <dc:creator>Бахматская Елена Анатольевна</dc:creator>
  <cp:lastModifiedBy>bahmatskaya_ea</cp:lastModifiedBy>
  <cp:revision>189</cp:revision>
  <dcterms:created xsi:type="dcterms:W3CDTF">2021-04-05T13:03:26Z</dcterms:created>
  <dcterms:modified xsi:type="dcterms:W3CDTF">2021-04-09T08:01:27Z</dcterms:modified>
</cp:coreProperties>
</file>